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4"/>
  </p:sldMasterIdLst>
  <p:notesMasterIdLst>
    <p:notesMasterId r:id="rId18"/>
  </p:notesMasterIdLst>
  <p:sldIdLst>
    <p:sldId id="256" r:id="rId5"/>
    <p:sldId id="292" r:id="rId6"/>
    <p:sldId id="289" r:id="rId7"/>
    <p:sldId id="291" r:id="rId8"/>
    <p:sldId id="282" r:id="rId9"/>
    <p:sldId id="283" r:id="rId10"/>
    <p:sldId id="275" r:id="rId11"/>
    <p:sldId id="293" r:id="rId12"/>
    <p:sldId id="259" r:id="rId13"/>
    <p:sldId id="264" r:id="rId14"/>
    <p:sldId id="286" r:id="rId15"/>
    <p:sldId id="290" r:id="rId16"/>
    <p:sldId id="287" r:id="rId17"/>
  </p:sldIdLst>
  <p:sldSz cx="9144000" cy="5143500" type="screen16x9"/>
  <p:notesSz cx="6858000" cy="9144000"/>
  <p:embeddedFontLst>
    <p:embeddedFont>
      <p:font typeface="Proxima Nova" panose="020B0604020202020204" charset="0"/>
      <p:regular r:id="rId19"/>
      <p:bold r:id="rId20"/>
      <p:italic r:id="rId21"/>
      <p:boldItalic r:id="rId22"/>
    </p:embeddedFont>
    <p:embeddedFont>
      <p:font typeface="Proxima Nova Rg" panose="020B0604020202020204"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924">
          <p15:clr>
            <a:srgbClr val="9AA0A6"/>
          </p15:clr>
        </p15:guide>
        <p15:guide id="4" orient="horz" pos="530">
          <p15:clr>
            <a:srgbClr val="9AA0A6"/>
          </p15:clr>
        </p15:guide>
        <p15:guide id="5" pos="4796">
          <p15:clr>
            <a:srgbClr val="9AA0A6"/>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AA7737-93CA-0B00-A40F-4D19FEB28308}" name="Kieran Mitchell" initials="KM" userId="S::kmitchell@forsmarsh.com::82d38957-cf07-412d-b80f-abb07d6b4256" providerId="AD"/>
  <p188:author id="{7066CE46-1EC4-0C54-9178-290FADA360F8}" name="MacKenzie Regier" initials="MR" userId="S::MRegier@forsmarsh.com::336b8fa9-4836-420a-8059-b7e2c1027f3f" providerId="AD"/>
  <p188:author id="{31387256-B470-A7FF-4076-125206976105}" name="Mariana Eberle-Blaylock" initials="ME" userId="S::MEBlaylock@forsmarsh.com::65849f7d-a529-415c-a642-9a3c1abb998f" providerId="AD"/>
  <p188:author id="{5EF8A27C-A3CC-10A8-E32F-7CBEF2FA1D7F}" name="Angela Devlin" initials="AD" userId="S::adevlin@forsmarshgroup.com::2562221b-4daf-4f60-87c9-72ca25564216" providerId="AD"/>
  <p188:author id="{BBAE7F99-F792-43BF-FB31-FA46B908FB8A}" name="Angela Devlin" initials="AD" userId="S::adevlin@forsmarsh.com::2562221b-4daf-4f60-87c9-72ca25564216" providerId="AD"/>
  <p188:author id="{493BB6CA-5F3F-99A4-5592-46836633BF02}" name="Alicia Garza" initials="" userId="S::AGarza@forsmarsh.com::f29f8707-d201-4299-a3c2-f57e818f8c68" providerId="AD"/>
  <p188:author id="{383A84CC-048C-5B97-43E5-55E74DE71C6D}" name="Mariana Eberle-Blaylock" initials="ME" userId="S::meblaylock@forsmarsh.com::65849f7d-a529-415c-a642-9a3c1abb998f" providerId="AD"/>
  <p188:author id="{5F868AE1-70D2-95B0-1D01-7DCD454C4BFF}" name="Alicia Garza" initials="AG" userId="S::agarza@forsmarsh.com::f29f8707-d201-4299-a3c2-f57e818f8c68" providerId="AD"/>
  <p188:author id="{DCA1EBFE-71F0-13F1-8621-A3308BA2D971}" name="Kieran Mitchell" initials="KM" userId="S::kmitchell@forsmarshgroup.com::82d38957-cf07-412d-b80f-abb07d6b42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B69"/>
    <a:srgbClr val="0083BB"/>
    <a:srgbClr val="D94E53"/>
    <a:srgbClr val="EFEFEF"/>
    <a:srgbClr val="E7F5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F7B4F1-4A26-4C6B-BAD3-A63032FC97E8}">
  <a:tblStyle styleId="{A1F7B4F1-4A26-4C6B-BAD3-A63032FC97E8}"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59" d="100"/>
          <a:sy n="159" d="100"/>
        </p:scale>
        <p:origin x="234" y="126"/>
      </p:cViewPr>
      <p:guideLst>
        <p:guide orient="horz" pos="1620"/>
        <p:guide pos="2880"/>
        <p:guide orient="horz" pos="2924"/>
        <p:guide orient="horz" pos="530"/>
        <p:guide pos="47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ac27697102_0_1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ac27697102_0_1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is a presentation to be used by Head Start staff to promote Head Start services and benefits to refugee resettlement agencies. The presentation also showcases a new toolkit with materials that resettlement agencies can use to promote Head Start to children and families with refugee status.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ccc78a7b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ccc78a7b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2925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203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435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681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Head Start programs support the well-being of the whole child, and that includes offering services to support the families of enrolled children. Head Start’s range of services helps ensure children’s success in school and the wider world. </a:t>
            </a:r>
            <a:endParaRPr/>
          </a:p>
        </p:txBody>
      </p:sp>
    </p:spTree>
    <p:extLst>
      <p:ext uri="{BB962C8B-B14F-4D97-AF65-F5344CB8AC3E}">
        <p14:creationId xmlns:p14="http://schemas.microsoft.com/office/powerpoint/2010/main" val="58142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Educators and adults in children’s lives teach young children with learning what they need to know to succeed in grade school and in life. They receive age-appropriate instruction in a number of activities, some of which are listed on this slide. </a:t>
            </a:r>
          </a:p>
        </p:txBody>
      </p:sp>
    </p:spTree>
    <p:extLst>
      <p:ext uri="{BB962C8B-B14F-4D97-AF65-F5344CB8AC3E}">
        <p14:creationId xmlns:p14="http://schemas.microsoft.com/office/powerpoint/2010/main" val="326898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398006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These are just some of the many different positions Head Start hires for. </a:t>
            </a:r>
            <a:endParaRPr/>
          </a:p>
        </p:txBody>
      </p:sp>
    </p:spTree>
    <p:extLst>
      <p:ext uri="{BB962C8B-B14F-4D97-AF65-F5344CB8AC3E}">
        <p14:creationId xmlns:p14="http://schemas.microsoft.com/office/powerpoint/2010/main" val="299921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Head Start programs support the well-being of the whole child, and that includes offering services to support the families of enrolled children. Head Start’s range of services helps ensure children’s success in school and the wider world. </a:t>
            </a:r>
            <a:endParaRPr/>
          </a:p>
        </p:txBody>
      </p:sp>
    </p:spTree>
    <p:extLst>
      <p:ext uri="{BB962C8B-B14F-4D97-AF65-F5344CB8AC3E}">
        <p14:creationId xmlns:p14="http://schemas.microsoft.com/office/powerpoint/2010/main" val="398402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c27697102_0_1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c27697102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p:cSld name="NHSA Parent &amp; Family Engagement Conference 2018 Templat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srcRect l="692" t="11079" b="37897"/>
          <a:stretch/>
        </p:blipFill>
        <p:spPr>
          <a:xfrm>
            <a:off x="0" y="2007655"/>
            <a:ext cx="9154920" cy="3135845"/>
          </a:xfrm>
          <a:prstGeom prst="rect">
            <a:avLst/>
          </a:prstGeom>
          <a:noFill/>
          <a:ln>
            <a:noFill/>
          </a:ln>
        </p:spPr>
      </p:pic>
      <p:sp>
        <p:nvSpPr>
          <p:cNvPr id="10" name="Google Shape;10;p2"/>
          <p:cNvSpPr txBox="1">
            <a:spLocks noGrp="1"/>
          </p:cNvSpPr>
          <p:nvPr>
            <p:ph type="ctrTitle"/>
          </p:nvPr>
        </p:nvSpPr>
        <p:spPr>
          <a:xfrm>
            <a:off x="709190" y="498561"/>
            <a:ext cx="7814100" cy="701700"/>
          </a:xfrm>
          <a:prstGeom prst="rect">
            <a:avLst/>
          </a:prstGeom>
          <a:noFill/>
          <a:ln>
            <a:noFill/>
          </a:ln>
        </p:spPr>
        <p:txBody>
          <a:bodyPr spcFirstLastPara="1" wrap="square" lIns="68575" tIns="34275" rIns="68575" bIns="34275" anchor="b" anchorCtr="0">
            <a:noAutofit/>
          </a:bodyPr>
          <a:lstStyle>
            <a:lvl1pPr lvl="0" algn="r" rtl="0">
              <a:lnSpc>
                <a:spcPct val="90000"/>
              </a:lnSpc>
              <a:spcBef>
                <a:spcPts val="0"/>
              </a:spcBef>
              <a:spcAft>
                <a:spcPts val="0"/>
              </a:spcAft>
              <a:buClr>
                <a:srgbClr val="D94E53"/>
              </a:buClr>
              <a:buSzPts val="4500"/>
              <a:buFont typeface="Proxima Nova"/>
              <a:buNone/>
              <a:defRPr sz="4500" b="1">
                <a:solidFill>
                  <a:srgbClr val="D94E53"/>
                </a:solidFill>
                <a:latin typeface="Proxima Nova"/>
                <a:ea typeface="Proxima Nova"/>
                <a:cs typeface="Proxima Nova"/>
                <a:sym typeface="Proxima Nov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 name="Google Shape;11;p2"/>
          <p:cNvSpPr txBox="1">
            <a:spLocks noGrp="1"/>
          </p:cNvSpPr>
          <p:nvPr>
            <p:ph type="subTitle" idx="1"/>
          </p:nvPr>
        </p:nvSpPr>
        <p:spPr>
          <a:xfrm>
            <a:off x="2288625" y="1200150"/>
            <a:ext cx="6234600" cy="475200"/>
          </a:xfrm>
          <a:prstGeom prst="rect">
            <a:avLst/>
          </a:prstGeom>
          <a:noFill/>
          <a:ln>
            <a:noFill/>
          </a:ln>
        </p:spPr>
        <p:txBody>
          <a:bodyPr spcFirstLastPara="1" wrap="square" lIns="68575" tIns="34275" rIns="68575" bIns="34275" anchor="t" anchorCtr="0">
            <a:noAutofit/>
          </a:bodyPr>
          <a:lstStyle>
            <a:lvl1pPr lvl="0" algn="r" rtl="0">
              <a:lnSpc>
                <a:spcPct val="90000"/>
              </a:lnSpc>
              <a:spcBef>
                <a:spcPts val="800"/>
              </a:spcBef>
              <a:spcAft>
                <a:spcPts val="0"/>
              </a:spcAft>
              <a:buClr>
                <a:srgbClr val="666666"/>
              </a:buClr>
              <a:buSzPts val="2300"/>
              <a:buNone/>
              <a:defRPr sz="2300" b="1">
                <a:solidFill>
                  <a:srgbClr val="666666"/>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 name="Google Shape;12;p2"/>
          <p:cNvSpPr/>
          <p:nvPr/>
        </p:nvSpPr>
        <p:spPr>
          <a:xfrm>
            <a:off x="9062820" y="411932"/>
            <a:ext cx="92100" cy="12633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 name="Google Shape;15;p2"/>
          <p:cNvSpPr txBox="1"/>
          <p:nvPr/>
        </p:nvSpPr>
        <p:spPr>
          <a:xfrm>
            <a:off x="7231550" y="4638250"/>
            <a:ext cx="2013300" cy="331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latin typeface="Proxima Nova Rg"/>
              <a:ea typeface="Proxima Nova Rg"/>
              <a:cs typeface="Proxima Nova Rg"/>
              <a:sym typeface="Proxima Nova"/>
            </a:endParaRPr>
          </a:p>
        </p:txBody>
      </p:sp>
      <p:sp>
        <p:nvSpPr>
          <p:cNvPr id="4" name="Google Shape;13;p2">
            <a:extLst>
              <a:ext uri="{FF2B5EF4-FFF2-40B4-BE49-F238E27FC236}">
                <a16:creationId xmlns:a16="http://schemas.microsoft.com/office/drawing/2014/main" id="{0E05685F-C108-F9F8-7E72-127A44680DD5}"/>
              </a:ext>
            </a:extLst>
          </p:cNvPr>
          <p:cNvSpPr/>
          <p:nvPr userDrawn="1"/>
        </p:nvSpPr>
        <p:spPr>
          <a:xfrm>
            <a:off x="0" y="3447511"/>
            <a:ext cx="2013414" cy="1695989"/>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D94E53"/>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pic>
        <p:nvPicPr>
          <p:cNvPr id="5" name="Google Shape;14;p2">
            <a:extLst>
              <a:ext uri="{FF2B5EF4-FFF2-40B4-BE49-F238E27FC236}">
                <a16:creationId xmlns:a16="http://schemas.microsoft.com/office/drawing/2014/main" id="{1A4E283B-B6F1-E9F0-8211-49796AD8D3C7}"/>
              </a:ext>
            </a:extLst>
          </p:cNvPr>
          <p:cNvPicPr preferRelativeResize="0"/>
          <p:nvPr userDrawn="1"/>
        </p:nvPicPr>
        <p:blipFill>
          <a:blip r:embed="rId3">
            <a:alphaModFix/>
          </a:blip>
          <a:stretch>
            <a:fillRect/>
          </a:stretch>
        </p:blipFill>
        <p:spPr>
          <a:xfrm>
            <a:off x="249019" y="4420806"/>
            <a:ext cx="889002" cy="270012"/>
          </a:xfrm>
          <a:prstGeom prst="rect">
            <a:avLst/>
          </a:prstGeom>
          <a:noFill/>
          <a:ln>
            <a:noFill/>
          </a:ln>
        </p:spPr>
      </p:pic>
      <p:pic>
        <p:nvPicPr>
          <p:cNvPr id="6" name="Picture 5" descr="A black background with a black square&#10;&#10;Description automatically generated with medium confidence">
            <a:extLst>
              <a:ext uri="{FF2B5EF4-FFF2-40B4-BE49-F238E27FC236}">
                <a16:creationId xmlns:a16="http://schemas.microsoft.com/office/drawing/2014/main" id="{1CB3EC60-2243-4A86-F4BA-43B0764929C3}"/>
              </a:ext>
            </a:extLst>
          </p:cNvPr>
          <p:cNvPicPr>
            <a:picLocks noChangeAspect="1"/>
          </p:cNvPicPr>
          <p:nvPr userDrawn="1"/>
        </p:nvPicPr>
        <p:blipFill>
          <a:blip r:embed="rId4"/>
          <a:stretch>
            <a:fillRect/>
          </a:stretch>
        </p:blipFill>
        <p:spPr>
          <a:xfrm>
            <a:off x="249019" y="4784310"/>
            <a:ext cx="889002" cy="16761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8"/>
        <p:cNvGrpSpPr/>
        <p:nvPr/>
      </p:nvGrpSpPr>
      <p:grpSpPr>
        <a:xfrm>
          <a:off x="0" y="0"/>
          <a:ext cx="0" cy="0"/>
          <a:chOff x="0" y="0"/>
          <a:chExt cx="0" cy="0"/>
        </a:xfrm>
      </p:grpSpPr>
      <p:grpSp>
        <p:nvGrpSpPr>
          <p:cNvPr id="79" name="Google Shape;79;p11"/>
          <p:cNvGrpSpPr/>
          <p:nvPr/>
        </p:nvGrpSpPr>
        <p:grpSpPr>
          <a:xfrm>
            <a:off x="6475475" y="0"/>
            <a:ext cx="2668840" cy="4319675"/>
            <a:chOff x="6475475" y="0"/>
            <a:chExt cx="2668840" cy="4319675"/>
          </a:xfrm>
        </p:grpSpPr>
        <p:sp>
          <p:nvSpPr>
            <p:cNvPr id="80" name="Google Shape;80;p11"/>
            <p:cNvSpPr/>
            <p:nvPr/>
          </p:nvSpPr>
          <p:spPr>
            <a:xfrm rot="-5384158" flipH="1">
              <a:off x="6117732" y="368145"/>
              <a:ext cx="3386942" cy="2650617"/>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EFEFEF"/>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sp>
          <p:nvSpPr>
            <p:cNvPr id="81" name="Google Shape;81;p11"/>
            <p:cNvSpPr/>
            <p:nvPr/>
          </p:nvSpPr>
          <p:spPr>
            <a:xfrm flipH="1">
              <a:off x="6976275" y="828275"/>
              <a:ext cx="2160000"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82;p11"/>
            <p:cNvPicPr preferRelativeResize="0"/>
            <p:nvPr/>
          </p:nvPicPr>
          <p:blipFill>
            <a:blip r:embed="rId2">
              <a:alphaModFix/>
            </a:blip>
            <a:stretch>
              <a:fillRect/>
            </a:stretch>
          </p:blipFill>
          <p:spPr>
            <a:xfrm>
              <a:off x="7678537" y="239324"/>
              <a:ext cx="1189277" cy="353898"/>
            </a:xfrm>
            <a:prstGeom prst="rect">
              <a:avLst/>
            </a:prstGeom>
            <a:noFill/>
            <a:ln>
              <a:noFill/>
            </a:ln>
          </p:spPr>
        </p:pic>
        <p:sp>
          <p:nvSpPr>
            <p:cNvPr id="83" name="Google Shape;83;p11"/>
            <p:cNvSpPr/>
            <p:nvPr/>
          </p:nvSpPr>
          <p:spPr>
            <a:xfrm>
              <a:off x="6475475" y="0"/>
              <a:ext cx="1138500" cy="8418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1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2400"/>
              <a:buFont typeface="Proxima Nov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5" name="Google Shape;85;p11"/>
          <p:cNvSpPr txBox="1">
            <a:spLocks noGrp="1"/>
          </p:cNvSpPr>
          <p:nvPr>
            <p:ph type="body" idx="1"/>
          </p:nvPr>
        </p:nvSpPr>
        <p:spPr>
          <a:xfrm>
            <a:off x="3886199" y="746522"/>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86" name="Google Shape;86;p11"/>
          <p:cNvSpPr txBox="1">
            <a:spLocks noGrp="1"/>
          </p:cNvSpPr>
          <p:nvPr>
            <p:ph type="body" idx="2"/>
          </p:nvPr>
        </p:nvSpPr>
        <p:spPr>
          <a:xfrm>
            <a:off x="629850" y="1752600"/>
            <a:ext cx="2949000" cy="2649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cxnSp>
        <p:nvCxnSpPr>
          <p:cNvPr id="87" name="Google Shape;87;p11"/>
          <p:cNvCxnSpPr/>
          <p:nvPr/>
        </p:nvCxnSpPr>
        <p:spPr>
          <a:xfrm rot="10800000">
            <a:off x="630019" y="1557031"/>
            <a:ext cx="2949000" cy="0"/>
          </a:xfrm>
          <a:prstGeom prst="straightConnector1">
            <a:avLst/>
          </a:prstGeom>
          <a:noFill/>
          <a:ln w="9525" cap="flat" cmpd="sng">
            <a:solidFill>
              <a:srgbClr val="595959"/>
            </a:solidFill>
            <a:prstDash val="solid"/>
            <a:round/>
            <a:headEnd type="none" w="sm" len="sm"/>
            <a:tailEnd type="none" w="sm" len="sm"/>
          </a:ln>
        </p:spPr>
      </p:cxnSp>
      <p:sp>
        <p:nvSpPr>
          <p:cNvPr id="88" name="Google Shape;88;p11"/>
          <p:cNvSpPr/>
          <p:nvPr/>
        </p:nvSpPr>
        <p:spPr>
          <a:xfrm>
            <a:off x="-13572" y="514350"/>
            <a:ext cx="113700" cy="10287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9" name="Google Shape;89;p11"/>
          <p:cNvSpPr/>
          <p:nvPr/>
        </p:nvSpPr>
        <p:spPr>
          <a:xfrm>
            <a:off x="-13572" y="4890654"/>
            <a:ext cx="8529000" cy="270900"/>
          </a:xfrm>
          <a:prstGeom prst="snip1Rect">
            <a:avLst>
              <a:gd name="adj" fmla="val 16667"/>
            </a:avLst>
          </a:prstGeom>
          <a:solidFill>
            <a:srgbClr val="204F6D"/>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0" name="Google Shape;90;p11"/>
          <p:cNvSpPr/>
          <p:nvPr/>
        </p:nvSpPr>
        <p:spPr>
          <a:xfrm>
            <a:off x="-31917" y="4860625"/>
            <a:ext cx="9192000" cy="297000"/>
          </a:xfrm>
          <a:prstGeom prst="rect">
            <a:avLst/>
          </a:prstGeom>
          <a:solidFill>
            <a:srgbClr val="20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1"/>
        <p:cNvGrpSpPr/>
        <p:nvPr/>
      </p:nvGrpSpPr>
      <p:grpSpPr>
        <a:xfrm>
          <a:off x="0" y="0"/>
          <a:ext cx="0" cy="0"/>
          <a:chOff x="0" y="0"/>
          <a:chExt cx="0" cy="0"/>
        </a:xfrm>
      </p:grpSpPr>
      <p:grpSp>
        <p:nvGrpSpPr>
          <p:cNvPr id="92" name="Google Shape;92;p12"/>
          <p:cNvGrpSpPr/>
          <p:nvPr/>
        </p:nvGrpSpPr>
        <p:grpSpPr>
          <a:xfrm>
            <a:off x="6475475" y="0"/>
            <a:ext cx="2668840" cy="4319675"/>
            <a:chOff x="6475475" y="0"/>
            <a:chExt cx="2668840" cy="4319675"/>
          </a:xfrm>
        </p:grpSpPr>
        <p:sp>
          <p:nvSpPr>
            <p:cNvPr id="93" name="Google Shape;93;p12"/>
            <p:cNvSpPr/>
            <p:nvPr/>
          </p:nvSpPr>
          <p:spPr>
            <a:xfrm rot="-5384158" flipH="1">
              <a:off x="6117732" y="368145"/>
              <a:ext cx="3386942" cy="2650617"/>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EFEFEF"/>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sp>
          <p:nvSpPr>
            <p:cNvPr id="94" name="Google Shape;94;p12"/>
            <p:cNvSpPr/>
            <p:nvPr/>
          </p:nvSpPr>
          <p:spPr>
            <a:xfrm flipH="1">
              <a:off x="6976275" y="828275"/>
              <a:ext cx="2160000"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 name="Google Shape;95;p12"/>
            <p:cNvPicPr preferRelativeResize="0"/>
            <p:nvPr/>
          </p:nvPicPr>
          <p:blipFill>
            <a:blip r:embed="rId2">
              <a:alphaModFix/>
            </a:blip>
            <a:stretch>
              <a:fillRect/>
            </a:stretch>
          </p:blipFill>
          <p:spPr>
            <a:xfrm>
              <a:off x="7678537" y="239324"/>
              <a:ext cx="1189277" cy="353898"/>
            </a:xfrm>
            <a:prstGeom prst="rect">
              <a:avLst/>
            </a:prstGeom>
            <a:noFill/>
            <a:ln>
              <a:noFill/>
            </a:ln>
          </p:spPr>
        </p:pic>
        <p:sp>
          <p:nvSpPr>
            <p:cNvPr id="96" name="Google Shape;96;p12"/>
            <p:cNvSpPr/>
            <p:nvPr/>
          </p:nvSpPr>
          <p:spPr>
            <a:xfrm>
              <a:off x="6475475" y="0"/>
              <a:ext cx="1138500" cy="8418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2400"/>
              <a:buFont typeface="Proxima Nova"/>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1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cxnSp>
        <p:nvCxnSpPr>
          <p:cNvPr id="99" name="Google Shape;99;p12"/>
          <p:cNvCxnSpPr/>
          <p:nvPr/>
        </p:nvCxnSpPr>
        <p:spPr>
          <a:xfrm rot="10800000">
            <a:off x="630019" y="1557031"/>
            <a:ext cx="2949000" cy="0"/>
          </a:xfrm>
          <a:prstGeom prst="straightConnector1">
            <a:avLst/>
          </a:prstGeom>
          <a:noFill/>
          <a:ln w="9525" cap="flat" cmpd="sng">
            <a:solidFill>
              <a:srgbClr val="595959"/>
            </a:solidFill>
            <a:prstDash val="solid"/>
            <a:round/>
            <a:headEnd type="none" w="sm" len="sm"/>
            <a:tailEnd type="none" w="sm" len="sm"/>
          </a:ln>
        </p:spPr>
      </p:cxnSp>
      <p:sp>
        <p:nvSpPr>
          <p:cNvPr id="100" name="Google Shape;100;p12"/>
          <p:cNvSpPr/>
          <p:nvPr/>
        </p:nvSpPr>
        <p:spPr>
          <a:xfrm>
            <a:off x="-13572" y="514350"/>
            <a:ext cx="113700" cy="10287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1" name="Google Shape;101;p12"/>
          <p:cNvSpPr/>
          <p:nvPr/>
        </p:nvSpPr>
        <p:spPr>
          <a:xfrm>
            <a:off x="-13572" y="4890654"/>
            <a:ext cx="8529000" cy="270900"/>
          </a:xfrm>
          <a:prstGeom prst="snip1Rect">
            <a:avLst>
              <a:gd name="adj" fmla="val 16667"/>
            </a:avLst>
          </a:prstGeom>
          <a:solidFill>
            <a:srgbClr val="204F6D"/>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2" name="Google Shape;102;p12"/>
          <p:cNvSpPr/>
          <p:nvPr/>
        </p:nvSpPr>
        <p:spPr>
          <a:xfrm>
            <a:off x="-31917" y="4860625"/>
            <a:ext cx="9192000" cy="297000"/>
          </a:xfrm>
          <a:prstGeom prst="rect">
            <a:avLst/>
          </a:prstGeom>
          <a:solidFill>
            <a:srgbClr val="20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 v1">
  <p:cSld name="Picture with caption - v1">
    <p:spTree>
      <p:nvGrpSpPr>
        <p:cNvPr id="1" name="Shape 103"/>
        <p:cNvGrpSpPr/>
        <p:nvPr/>
      </p:nvGrpSpPr>
      <p:grpSpPr>
        <a:xfrm>
          <a:off x="0" y="0"/>
          <a:ext cx="0" cy="0"/>
          <a:chOff x="0" y="0"/>
          <a:chExt cx="0" cy="0"/>
        </a:xfrm>
      </p:grpSpPr>
      <p:sp>
        <p:nvSpPr>
          <p:cNvPr id="104" name="Google Shape;104;p13"/>
          <p:cNvSpPr/>
          <p:nvPr/>
        </p:nvSpPr>
        <p:spPr>
          <a:xfrm>
            <a:off x="-31917" y="4860625"/>
            <a:ext cx="9192000" cy="297000"/>
          </a:xfrm>
          <a:prstGeom prst="rect">
            <a:avLst/>
          </a:prstGeom>
          <a:solidFill>
            <a:srgbClr val="20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3"/>
          <p:cNvSpPr/>
          <p:nvPr/>
        </p:nvSpPr>
        <p:spPr>
          <a:xfrm>
            <a:off x="4752113" y="94"/>
            <a:ext cx="4263000" cy="5143500"/>
          </a:xfrm>
          <a:prstGeom prst="rect">
            <a:avLst/>
          </a:prstGeom>
          <a:solidFill>
            <a:srgbClr val="204F6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b="1"/>
          </a:p>
        </p:txBody>
      </p:sp>
      <p:pic>
        <p:nvPicPr>
          <p:cNvPr id="106" name="Google Shape;106;p13"/>
          <p:cNvPicPr preferRelativeResize="0"/>
          <p:nvPr/>
        </p:nvPicPr>
        <p:blipFill rotWithShape="1">
          <a:blip r:embed="rId2">
            <a:alphaModFix/>
          </a:blip>
          <a:srcRect l="29294" t="952" r="17002" b="1865"/>
          <a:stretch/>
        </p:blipFill>
        <p:spPr>
          <a:xfrm>
            <a:off x="4752113" y="56"/>
            <a:ext cx="4263075" cy="5143500"/>
          </a:xfrm>
          <a:prstGeom prst="rect">
            <a:avLst/>
          </a:prstGeom>
          <a:noFill/>
          <a:ln>
            <a:noFill/>
          </a:ln>
        </p:spPr>
      </p:pic>
      <p:sp>
        <p:nvSpPr>
          <p:cNvPr id="107" name="Google Shape;107;p13"/>
          <p:cNvSpPr/>
          <p:nvPr/>
        </p:nvSpPr>
        <p:spPr>
          <a:xfrm>
            <a:off x="8944250" y="-31925"/>
            <a:ext cx="210900" cy="5223600"/>
          </a:xfrm>
          <a:prstGeom prst="rect">
            <a:avLst/>
          </a:prstGeom>
          <a:solidFill>
            <a:srgbClr val="D94F53"/>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8" name="Google Shape;108;p13"/>
          <p:cNvSpPr txBox="1">
            <a:spLocks noGrp="1"/>
          </p:cNvSpPr>
          <p:nvPr>
            <p:ph type="title"/>
          </p:nvPr>
        </p:nvSpPr>
        <p:spPr>
          <a:xfrm>
            <a:off x="279275" y="514500"/>
            <a:ext cx="3996000" cy="1028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D94E53"/>
              </a:buClr>
              <a:buSzPts val="3000"/>
              <a:buFont typeface="Proxima Nova"/>
              <a:buNone/>
              <a:defRPr sz="3000">
                <a:solidFill>
                  <a:srgbClr val="D94E5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13"/>
          <p:cNvSpPr txBox="1">
            <a:spLocks noGrp="1"/>
          </p:cNvSpPr>
          <p:nvPr>
            <p:ph type="body" idx="1"/>
          </p:nvPr>
        </p:nvSpPr>
        <p:spPr>
          <a:xfrm>
            <a:off x="318450" y="1763375"/>
            <a:ext cx="3974400" cy="2638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cxnSp>
        <p:nvCxnSpPr>
          <p:cNvPr id="110" name="Google Shape;110;p13"/>
          <p:cNvCxnSpPr/>
          <p:nvPr/>
        </p:nvCxnSpPr>
        <p:spPr>
          <a:xfrm flipH="1">
            <a:off x="318325" y="1539950"/>
            <a:ext cx="3974400" cy="17100"/>
          </a:xfrm>
          <a:prstGeom prst="straightConnector1">
            <a:avLst/>
          </a:prstGeom>
          <a:noFill/>
          <a:ln w="9525" cap="flat" cmpd="sng">
            <a:solidFill>
              <a:srgbClr val="595959"/>
            </a:solidFill>
            <a:prstDash val="solid"/>
            <a:round/>
            <a:headEnd type="none" w="sm" len="sm"/>
            <a:tailEnd type="none" w="sm" len="sm"/>
          </a:ln>
        </p:spPr>
      </p:cxnSp>
      <p:sp>
        <p:nvSpPr>
          <p:cNvPr id="111" name="Google Shape;111;p13"/>
          <p:cNvSpPr/>
          <p:nvPr/>
        </p:nvSpPr>
        <p:spPr>
          <a:xfrm>
            <a:off x="-13572" y="514350"/>
            <a:ext cx="113700" cy="10287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pic>
        <p:nvPicPr>
          <p:cNvPr id="112" name="Google Shape;112;p13"/>
          <p:cNvPicPr preferRelativeResize="0"/>
          <p:nvPr/>
        </p:nvPicPr>
        <p:blipFill>
          <a:blip r:embed="rId3">
            <a:alphaModFix/>
          </a:blip>
          <a:stretch>
            <a:fillRect/>
          </a:stretch>
        </p:blipFill>
        <p:spPr>
          <a:xfrm>
            <a:off x="7612026" y="4623775"/>
            <a:ext cx="1168175" cy="3508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20"/>
        <p:cNvGrpSpPr/>
        <p:nvPr/>
      </p:nvGrpSpPr>
      <p:grpSpPr>
        <a:xfrm>
          <a:off x="0" y="0"/>
          <a:ext cx="0" cy="0"/>
          <a:chOff x="0" y="0"/>
          <a:chExt cx="0" cy="0"/>
        </a:xfrm>
      </p:grpSpPr>
      <p:sp>
        <p:nvSpPr>
          <p:cNvPr id="121" name="Google Shape;121;p15"/>
          <p:cNvSpPr/>
          <p:nvPr/>
        </p:nvSpPr>
        <p:spPr>
          <a:xfrm>
            <a:off x="4752125" y="-1"/>
            <a:ext cx="4391875" cy="5143501"/>
          </a:xfrm>
          <a:prstGeom prst="rect">
            <a:avLst/>
          </a:prstGeom>
          <a:solidFill>
            <a:srgbClr val="204F6D"/>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2900" b="1">
              <a:solidFill>
                <a:srgbClr val="D9D9D9"/>
              </a:solidFill>
            </a:endParaRPr>
          </a:p>
        </p:txBody>
      </p:sp>
      <p:sp>
        <p:nvSpPr>
          <p:cNvPr id="122" name="Google Shape;122;p15"/>
          <p:cNvSpPr txBox="1"/>
          <p:nvPr/>
        </p:nvSpPr>
        <p:spPr>
          <a:xfrm>
            <a:off x="629841" y="342900"/>
            <a:ext cx="2949000" cy="12003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None/>
            </a:pPr>
            <a:endParaRPr sz="3000" b="1">
              <a:solidFill>
                <a:srgbClr val="204F6D"/>
              </a:solidFill>
              <a:latin typeface="Proxima Nova"/>
              <a:ea typeface="Proxima Nova"/>
              <a:cs typeface="Proxima Nova"/>
              <a:sym typeface="Proxima Nova"/>
            </a:endParaRPr>
          </a:p>
        </p:txBody>
      </p:sp>
      <p:sp>
        <p:nvSpPr>
          <p:cNvPr id="123" name="Google Shape;123;p15"/>
          <p:cNvSpPr txBo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endParaRPr sz="1200">
              <a:solidFill>
                <a:srgbClr val="000000"/>
              </a:solidFill>
              <a:latin typeface="Proxima Nova Rg"/>
              <a:ea typeface="Proxima Nova Rg"/>
              <a:cs typeface="Proxima Nova Rg"/>
              <a:sym typeface="Proxima Nova"/>
            </a:endParaRPr>
          </a:p>
        </p:txBody>
      </p:sp>
      <p:sp>
        <p:nvSpPr>
          <p:cNvPr id="124" name="Google Shape;124;p15"/>
          <p:cNvSpPr/>
          <p:nvPr/>
        </p:nvSpPr>
        <p:spPr>
          <a:xfrm>
            <a:off x="-13572" y="514350"/>
            <a:ext cx="113700" cy="10287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25" name="Google Shape;125;p15"/>
          <p:cNvSpPr/>
          <p:nvPr/>
        </p:nvSpPr>
        <p:spPr>
          <a:xfrm>
            <a:off x="-13572" y="514350"/>
            <a:ext cx="113700" cy="10287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26" name="Google Shape;126;p15"/>
          <p:cNvSpPr txBox="1">
            <a:spLocks noGrp="1"/>
          </p:cNvSpPr>
          <p:nvPr>
            <p:ph type="title"/>
          </p:nvPr>
        </p:nvSpPr>
        <p:spPr>
          <a:xfrm>
            <a:off x="279275" y="514500"/>
            <a:ext cx="3996000" cy="961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D94E53"/>
              </a:buClr>
              <a:buSzPts val="3000"/>
              <a:buFont typeface="Proxima Nova"/>
              <a:buNone/>
              <a:defRPr sz="3000">
                <a:solidFill>
                  <a:srgbClr val="D94E5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15"/>
          <p:cNvSpPr txBox="1">
            <a:spLocks noGrp="1"/>
          </p:cNvSpPr>
          <p:nvPr>
            <p:ph type="body" idx="1"/>
          </p:nvPr>
        </p:nvSpPr>
        <p:spPr>
          <a:xfrm>
            <a:off x="318450" y="1763375"/>
            <a:ext cx="3974400" cy="2638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cxnSp>
        <p:nvCxnSpPr>
          <p:cNvPr id="128" name="Google Shape;128;p15"/>
          <p:cNvCxnSpPr/>
          <p:nvPr/>
        </p:nvCxnSpPr>
        <p:spPr>
          <a:xfrm flipH="1">
            <a:off x="318325" y="1539950"/>
            <a:ext cx="3974400" cy="17100"/>
          </a:xfrm>
          <a:prstGeom prst="straightConnector1">
            <a:avLst/>
          </a:prstGeom>
          <a:noFill/>
          <a:ln w="9525" cap="flat" cmpd="sng">
            <a:solidFill>
              <a:srgbClr val="595959"/>
            </a:solidFill>
            <a:prstDash val="solid"/>
            <a:round/>
            <a:headEnd type="none" w="sm" len="sm"/>
            <a:tailEnd type="none" w="sm" len="sm"/>
          </a:ln>
        </p:spPr>
      </p:cxnSp>
    </p:spTree>
    <p:extLst>
      <p:ext uri="{BB962C8B-B14F-4D97-AF65-F5344CB8AC3E}">
        <p14:creationId xmlns:p14="http://schemas.microsoft.com/office/powerpoint/2010/main" val="582030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age" preserve="1">
  <p:cSld name="1_Title Pag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srcRect l="273" t="11079" b="37509"/>
          <a:stretch/>
        </p:blipFill>
        <p:spPr>
          <a:xfrm>
            <a:off x="-38582" y="2007655"/>
            <a:ext cx="9193502" cy="3159675"/>
          </a:xfrm>
          <a:prstGeom prst="rect">
            <a:avLst/>
          </a:prstGeom>
          <a:noFill/>
          <a:ln>
            <a:noFill/>
          </a:ln>
        </p:spPr>
      </p:pic>
      <p:grpSp>
        <p:nvGrpSpPr>
          <p:cNvPr id="3" name="Group 2">
            <a:extLst>
              <a:ext uri="{FF2B5EF4-FFF2-40B4-BE49-F238E27FC236}">
                <a16:creationId xmlns:a16="http://schemas.microsoft.com/office/drawing/2014/main" id="{346193C3-2CA6-29A8-38DA-FD5BE80FF753}"/>
              </a:ext>
            </a:extLst>
          </p:cNvPr>
          <p:cNvGrpSpPr/>
          <p:nvPr userDrawn="1"/>
        </p:nvGrpSpPr>
        <p:grpSpPr>
          <a:xfrm>
            <a:off x="-38582" y="4435432"/>
            <a:ext cx="3194616" cy="733909"/>
            <a:chOff x="-169207" y="4435432"/>
            <a:chExt cx="3194616" cy="733909"/>
          </a:xfrm>
        </p:grpSpPr>
        <p:sp>
          <p:nvSpPr>
            <p:cNvPr id="22" name="Google Shape;18;p3">
              <a:extLst>
                <a:ext uri="{FF2B5EF4-FFF2-40B4-BE49-F238E27FC236}">
                  <a16:creationId xmlns:a16="http://schemas.microsoft.com/office/drawing/2014/main" id="{AD186763-4EE2-2AA1-E55C-F82655E2C635}"/>
                </a:ext>
              </a:extLst>
            </p:cNvPr>
            <p:cNvSpPr/>
            <p:nvPr userDrawn="1"/>
          </p:nvSpPr>
          <p:spPr>
            <a:xfrm rot="10800000" flipH="1">
              <a:off x="-169207" y="4435432"/>
              <a:ext cx="2209435" cy="730983"/>
            </a:xfrm>
            <a:prstGeom prst="rect">
              <a:avLst/>
            </a:prstGeom>
            <a:solidFill>
              <a:srgbClr val="D94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ight Triangle 1">
              <a:extLst>
                <a:ext uri="{FF2B5EF4-FFF2-40B4-BE49-F238E27FC236}">
                  <a16:creationId xmlns:a16="http://schemas.microsoft.com/office/drawing/2014/main" id="{A76B7BAA-BECC-3C14-7E77-7295011BB38C}"/>
                </a:ext>
              </a:extLst>
            </p:cNvPr>
            <p:cNvSpPr/>
            <p:nvPr userDrawn="1"/>
          </p:nvSpPr>
          <p:spPr>
            <a:xfrm>
              <a:off x="2040228" y="4438358"/>
              <a:ext cx="985181" cy="730983"/>
            </a:xfrm>
            <a:prstGeom prst="rtTriangle">
              <a:avLst/>
            </a:prstGeom>
            <a:solidFill>
              <a:srgbClr val="D94E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Google Shape;10;p2"/>
          <p:cNvSpPr txBox="1">
            <a:spLocks noGrp="1"/>
          </p:cNvSpPr>
          <p:nvPr>
            <p:ph type="ctrTitle"/>
          </p:nvPr>
        </p:nvSpPr>
        <p:spPr>
          <a:xfrm>
            <a:off x="709190" y="498561"/>
            <a:ext cx="7814100" cy="701700"/>
          </a:xfrm>
          <a:prstGeom prst="rect">
            <a:avLst/>
          </a:prstGeom>
          <a:noFill/>
          <a:ln>
            <a:noFill/>
          </a:ln>
        </p:spPr>
        <p:txBody>
          <a:bodyPr spcFirstLastPara="1" wrap="square" lIns="68575" tIns="34275" rIns="68575" bIns="34275" anchor="b" anchorCtr="0">
            <a:noAutofit/>
          </a:bodyPr>
          <a:lstStyle>
            <a:lvl1pPr lvl="0" algn="r" rtl="0">
              <a:lnSpc>
                <a:spcPct val="90000"/>
              </a:lnSpc>
              <a:spcBef>
                <a:spcPts val="0"/>
              </a:spcBef>
              <a:spcAft>
                <a:spcPts val="0"/>
              </a:spcAft>
              <a:buClr>
                <a:srgbClr val="D94E53"/>
              </a:buClr>
              <a:buSzPts val="4500"/>
              <a:buFont typeface="Proxima Nova"/>
              <a:buNone/>
              <a:defRPr sz="4500" b="1">
                <a:solidFill>
                  <a:srgbClr val="D94E53"/>
                </a:solidFill>
                <a:latin typeface="Proxima Nova"/>
                <a:ea typeface="Proxima Nova"/>
                <a:cs typeface="Proxima Nova"/>
                <a:sym typeface="Proxima Nov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 name="Google Shape;11;p2"/>
          <p:cNvSpPr txBox="1">
            <a:spLocks noGrp="1"/>
          </p:cNvSpPr>
          <p:nvPr>
            <p:ph type="subTitle" idx="1"/>
          </p:nvPr>
        </p:nvSpPr>
        <p:spPr>
          <a:xfrm>
            <a:off x="2288625" y="1200150"/>
            <a:ext cx="6234600" cy="475200"/>
          </a:xfrm>
          <a:prstGeom prst="rect">
            <a:avLst/>
          </a:prstGeom>
          <a:noFill/>
          <a:ln>
            <a:noFill/>
          </a:ln>
        </p:spPr>
        <p:txBody>
          <a:bodyPr spcFirstLastPara="1" wrap="square" lIns="68575" tIns="34275" rIns="68575" bIns="34275" anchor="t" anchorCtr="0">
            <a:noAutofit/>
          </a:bodyPr>
          <a:lstStyle>
            <a:lvl1pPr lvl="0" algn="r" rtl="0">
              <a:lnSpc>
                <a:spcPct val="90000"/>
              </a:lnSpc>
              <a:spcBef>
                <a:spcPts val="800"/>
              </a:spcBef>
              <a:spcAft>
                <a:spcPts val="0"/>
              </a:spcAft>
              <a:buClr>
                <a:srgbClr val="666666"/>
              </a:buClr>
              <a:buSzPts val="2300"/>
              <a:buNone/>
              <a:defRPr sz="2300" b="1">
                <a:solidFill>
                  <a:srgbClr val="666666"/>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 name="Google Shape;12;p2"/>
          <p:cNvSpPr/>
          <p:nvPr/>
        </p:nvSpPr>
        <p:spPr>
          <a:xfrm>
            <a:off x="9062820" y="411932"/>
            <a:ext cx="92100" cy="12633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5" name="Google Shape;15;p2"/>
          <p:cNvSpPr txBox="1"/>
          <p:nvPr/>
        </p:nvSpPr>
        <p:spPr>
          <a:xfrm>
            <a:off x="7231550" y="4638250"/>
            <a:ext cx="2013300" cy="331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latin typeface="Proxima Nova Rg"/>
              <a:ea typeface="Proxima Nova Rg"/>
              <a:cs typeface="Proxima Nova Rg"/>
              <a:sym typeface="Proxima Nova"/>
            </a:endParaRPr>
          </a:p>
        </p:txBody>
      </p:sp>
      <p:pic>
        <p:nvPicPr>
          <p:cNvPr id="24" name="Google Shape;14;p2">
            <a:extLst>
              <a:ext uri="{FF2B5EF4-FFF2-40B4-BE49-F238E27FC236}">
                <a16:creationId xmlns:a16="http://schemas.microsoft.com/office/drawing/2014/main" id="{A42D9BB0-54AA-D415-D7B7-99349215153F}"/>
              </a:ext>
            </a:extLst>
          </p:cNvPr>
          <p:cNvPicPr preferRelativeResize="0"/>
          <p:nvPr userDrawn="1"/>
        </p:nvPicPr>
        <p:blipFill>
          <a:blip r:embed="rId3">
            <a:alphaModFix/>
          </a:blip>
          <a:stretch>
            <a:fillRect/>
          </a:stretch>
        </p:blipFill>
        <p:spPr>
          <a:xfrm>
            <a:off x="153040" y="4680124"/>
            <a:ext cx="1017104" cy="308920"/>
          </a:xfrm>
          <a:prstGeom prst="rect">
            <a:avLst/>
          </a:prstGeom>
          <a:noFill/>
          <a:ln>
            <a:noFill/>
          </a:ln>
        </p:spPr>
      </p:pic>
      <p:pic>
        <p:nvPicPr>
          <p:cNvPr id="25" name="Picture 24" descr="A black background with a black square&#10;&#10;Description automatically generated with medium confidence">
            <a:extLst>
              <a:ext uri="{FF2B5EF4-FFF2-40B4-BE49-F238E27FC236}">
                <a16:creationId xmlns:a16="http://schemas.microsoft.com/office/drawing/2014/main" id="{F6A116BE-8A04-7733-5D5D-719C8FC456C6}"/>
              </a:ext>
            </a:extLst>
          </p:cNvPr>
          <p:cNvPicPr>
            <a:picLocks noChangeAspect="1"/>
          </p:cNvPicPr>
          <p:nvPr userDrawn="1"/>
        </p:nvPicPr>
        <p:blipFill>
          <a:blip r:embed="rId4"/>
          <a:stretch>
            <a:fillRect/>
          </a:stretch>
        </p:blipFill>
        <p:spPr>
          <a:xfrm>
            <a:off x="1290085" y="4680125"/>
            <a:ext cx="1150517" cy="216920"/>
          </a:xfrm>
          <a:prstGeom prst="rect">
            <a:avLst/>
          </a:prstGeom>
        </p:spPr>
      </p:pic>
    </p:spTree>
    <p:extLst>
      <p:ext uri="{BB962C8B-B14F-4D97-AF65-F5344CB8AC3E}">
        <p14:creationId xmlns:p14="http://schemas.microsoft.com/office/powerpoint/2010/main" val="2202990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
        <p:cNvGrpSpPr/>
        <p:nvPr/>
      </p:nvGrpSpPr>
      <p:grpSpPr>
        <a:xfrm>
          <a:off x="0" y="0"/>
          <a:ext cx="0" cy="0"/>
          <a:chOff x="0" y="0"/>
          <a:chExt cx="0" cy="0"/>
        </a:xfrm>
      </p:grpSpPr>
      <p:grpSp>
        <p:nvGrpSpPr>
          <p:cNvPr id="13" name="Group 12">
            <a:extLst>
              <a:ext uri="{FF2B5EF4-FFF2-40B4-BE49-F238E27FC236}">
                <a16:creationId xmlns:a16="http://schemas.microsoft.com/office/drawing/2014/main" id="{3249B506-3C00-CD2B-5D47-D407DC0D49E0}"/>
              </a:ext>
            </a:extLst>
          </p:cNvPr>
          <p:cNvGrpSpPr/>
          <p:nvPr userDrawn="1"/>
        </p:nvGrpSpPr>
        <p:grpSpPr>
          <a:xfrm>
            <a:off x="6239929" y="-5881"/>
            <a:ext cx="2904071" cy="4323215"/>
            <a:chOff x="6239929" y="-5881"/>
            <a:chExt cx="2904071" cy="4323215"/>
          </a:xfrm>
        </p:grpSpPr>
        <p:sp>
          <p:nvSpPr>
            <p:cNvPr id="2" name="Google Shape;52;p6">
              <a:extLst>
                <a:ext uri="{FF2B5EF4-FFF2-40B4-BE49-F238E27FC236}">
                  <a16:creationId xmlns:a16="http://schemas.microsoft.com/office/drawing/2014/main" id="{B4C1AEB3-1975-2064-F9B5-1A9510298086}"/>
                </a:ext>
              </a:extLst>
            </p:cNvPr>
            <p:cNvSpPr/>
            <p:nvPr userDrawn="1"/>
          </p:nvSpPr>
          <p:spPr>
            <a:xfrm flipH="1">
              <a:off x="8818880" y="-5881"/>
              <a:ext cx="325120" cy="841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1;p6">
              <a:extLst>
                <a:ext uri="{FF2B5EF4-FFF2-40B4-BE49-F238E27FC236}">
                  <a16:creationId xmlns:a16="http://schemas.microsoft.com/office/drawing/2014/main" id="{E4D2FC31-3F99-EB33-2652-4ED1610DBF8E}"/>
                </a:ext>
              </a:extLst>
            </p:cNvPr>
            <p:cNvSpPr/>
            <p:nvPr userDrawn="1"/>
          </p:nvSpPr>
          <p:spPr>
            <a:xfrm rot="-5384158" flipH="1">
              <a:off x="5882186" y="368371"/>
              <a:ext cx="3386942" cy="2650617"/>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EFEFEF"/>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sp>
          <p:nvSpPr>
            <p:cNvPr id="5" name="Google Shape;52;p6">
              <a:extLst>
                <a:ext uri="{FF2B5EF4-FFF2-40B4-BE49-F238E27FC236}">
                  <a16:creationId xmlns:a16="http://schemas.microsoft.com/office/drawing/2014/main" id="{3A88B924-F36B-A10A-2FC0-2BF2ACF86710}"/>
                </a:ext>
              </a:extLst>
            </p:cNvPr>
            <p:cNvSpPr/>
            <p:nvPr userDrawn="1"/>
          </p:nvSpPr>
          <p:spPr>
            <a:xfrm flipH="1">
              <a:off x="6740727" y="825934"/>
              <a:ext cx="2403272"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4;p6">
              <a:extLst>
                <a:ext uri="{FF2B5EF4-FFF2-40B4-BE49-F238E27FC236}">
                  <a16:creationId xmlns:a16="http://schemas.microsoft.com/office/drawing/2014/main" id="{DEC0BCDE-36BC-0ABC-8153-892A1A7F2C63}"/>
                </a:ext>
              </a:extLst>
            </p:cNvPr>
            <p:cNvSpPr/>
            <p:nvPr userDrawn="1"/>
          </p:nvSpPr>
          <p:spPr>
            <a:xfrm>
              <a:off x="6239929" y="-2341"/>
              <a:ext cx="1138500" cy="8418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19;p3">
              <a:extLst>
                <a:ext uri="{FF2B5EF4-FFF2-40B4-BE49-F238E27FC236}">
                  <a16:creationId xmlns:a16="http://schemas.microsoft.com/office/drawing/2014/main" id="{F641BA63-5B00-BE86-3B8F-78C31C5AD144}"/>
                </a:ext>
              </a:extLst>
            </p:cNvPr>
            <p:cNvPicPr preferRelativeResize="0"/>
            <p:nvPr userDrawn="1"/>
          </p:nvPicPr>
          <p:blipFill>
            <a:blip r:embed="rId2">
              <a:alphaModFix/>
            </a:blip>
            <a:stretch>
              <a:fillRect/>
            </a:stretch>
          </p:blipFill>
          <p:spPr>
            <a:xfrm>
              <a:off x="7179127" y="279560"/>
              <a:ext cx="820323" cy="244107"/>
            </a:xfrm>
            <a:prstGeom prst="rect">
              <a:avLst/>
            </a:prstGeom>
            <a:noFill/>
            <a:ln>
              <a:noFill/>
            </a:ln>
          </p:spPr>
        </p:pic>
        <p:pic>
          <p:nvPicPr>
            <p:cNvPr id="12" name="Picture 11" descr="A black background with a black square&#10;&#10;Description automatically generated with medium confidence">
              <a:extLst>
                <a:ext uri="{FF2B5EF4-FFF2-40B4-BE49-F238E27FC236}">
                  <a16:creationId xmlns:a16="http://schemas.microsoft.com/office/drawing/2014/main" id="{7885F698-C774-E7BF-AB48-9E2C02E4383D}"/>
                </a:ext>
              </a:extLst>
            </p:cNvPr>
            <p:cNvPicPr>
              <a:picLocks noChangeAspect="1"/>
            </p:cNvPicPr>
            <p:nvPr userDrawn="1"/>
          </p:nvPicPr>
          <p:blipFill>
            <a:blip r:embed="rId3"/>
            <a:stretch>
              <a:fillRect/>
            </a:stretch>
          </p:blipFill>
          <p:spPr>
            <a:xfrm>
              <a:off x="8101462" y="282288"/>
              <a:ext cx="884926" cy="166845"/>
            </a:xfrm>
            <a:prstGeom prst="rect">
              <a:avLst/>
            </a:prstGeom>
          </p:spPr>
        </p:pic>
      </p:grpSp>
      <p:sp>
        <p:nvSpPr>
          <p:cNvPr id="20" name="Google Shape;20;p3"/>
          <p:cNvSpPr/>
          <p:nvPr/>
        </p:nvSpPr>
        <p:spPr>
          <a:xfrm>
            <a:off x="5787210" y="-5881"/>
            <a:ext cx="1138500" cy="715599"/>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p:nvPr>
        </p:nvSpPr>
        <p:spPr>
          <a:xfrm>
            <a:off x="628650" y="273844"/>
            <a:ext cx="67911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D94E53"/>
              </a:buClr>
              <a:buSzPts val="1400"/>
              <a:buNone/>
              <a:defRPr>
                <a:solidFill>
                  <a:srgbClr val="D94E53"/>
                </a:solidFill>
              </a:defRPr>
            </a:lvl1pPr>
            <a:lvl2pPr lvl="1"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2pPr>
            <a:lvl3pPr lvl="2"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3pPr>
            <a:lvl4pPr lvl="3"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4pPr>
            <a:lvl5pPr lvl="4"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5pPr>
            <a:lvl6pPr lvl="5"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6pPr>
            <a:lvl7pPr lvl="6"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7pPr>
            <a:lvl8pPr lvl="7"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8pPr>
            <a:lvl9pPr lvl="8"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9pPr>
          </a:lstStyle>
          <a:p>
            <a:endParaRPr/>
          </a:p>
        </p:txBody>
      </p:sp>
      <p:cxnSp>
        <p:nvCxnSpPr>
          <p:cNvPr id="22" name="Google Shape;22;p3"/>
          <p:cNvCxnSpPr/>
          <p:nvPr/>
        </p:nvCxnSpPr>
        <p:spPr>
          <a:xfrm rot="10800000">
            <a:off x="628625" y="1267900"/>
            <a:ext cx="6529500" cy="3900"/>
          </a:xfrm>
          <a:prstGeom prst="straightConnector1">
            <a:avLst/>
          </a:prstGeom>
          <a:noFill/>
          <a:ln w="9525" cap="flat" cmpd="sng">
            <a:solidFill>
              <a:srgbClr val="595959"/>
            </a:solidFill>
            <a:prstDash val="solid"/>
            <a:round/>
            <a:headEnd type="none" w="sm" len="sm"/>
            <a:tailEnd type="none" w="sm" len="sm"/>
          </a:ln>
        </p:spPr>
      </p:cxnSp>
      <p:sp>
        <p:nvSpPr>
          <p:cNvPr id="23" name="Google Shape;23;p3"/>
          <p:cNvSpPr/>
          <p:nvPr/>
        </p:nvSpPr>
        <p:spPr>
          <a:xfrm>
            <a:off x="-13572" y="239316"/>
            <a:ext cx="113700" cy="10287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4" name="Google Shape;24;p3"/>
          <p:cNvSpPr/>
          <p:nvPr/>
        </p:nvSpPr>
        <p:spPr>
          <a:xfrm>
            <a:off x="-31917" y="4860625"/>
            <a:ext cx="9192000" cy="297000"/>
          </a:xfrm>
          <a:prstGeom prst="rect">
            <a:avLst/>
          </a:prstGeom>
          <a:solidFill>
            <a:srgbClr val="20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txBox="1">
            <a:spLocks noGrp="1"/>
          </p:cNvSpPr>
          <p:nvPr>
            <p:ph type="body" idx="1"/>
          </p:nvPr>
        </p:nvSpPr>
        <p:spPr>
          <a:xfrm>
            <a:off x="646300" y="1516025"/>
            <a:ext cx="7871400" cy="3092400"/>
          </a:xfrm>
          <a:prstGeom prst="rect">
            <a:avLst/>
          </a:prstGeom>
        </p:spPr>
        <p:txBody>
          <a:bodyPr spcFirstLastPara="1" wrap="square" lIns="68575" tIns="34275" rIns="68575" bIns="34275" anchor="t" anchorCtr="0">
            <a:no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reserve="1">
  <p:cSld name="1_Title and text">
    <p:spTree>
      <p:nvGrpSpPr>
        <p:cNvPr id="1" name="Shape 16"/>
        <p:cNvGrpSpPr/>
        <p:nvPr/>
      </p:nvGrpSpPr>
      <p:grpSpPr>
        <a:xfrm>
          <a:off x="0" y="0"/>
          <a:ext cx="0" cy="0"/>
          <a:chOff x="0" y="0"/>
          <a:chExt cx="0" cy="0"/>
        </a:xfrm>
      </p:grpSpPr>
      <p:sp>
        <p:nvSpPr>
          <p:cNvPr id="3" name="Google Shape;51;p6">
            <a:extLst>
              <a:ext uri="{FF2B5EF4-FFF2-40B4-BE49-F238E27FC236}">
                <a16:creationId xmlns:a16="http://schemas.microsoft.com/office/drawing/2014/main" id="{27B2DBD4-28CA-53A1-DA34-0D1C4B8DCA74}"/>
              </a:ext>
            </a:extLst>
          </p:cNvPr>
          <p:cNvSpPr/>
          <p:nvPr userDrawn="1"/>
        </p:nvSpPr>
        <p:spPr>
          <a:xfrm rot="-5384158" flipH="1">
            <a:off x="6117732" y="368145"/>
            <a:ext cx="3386942" cy="2650617"/>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EFEFEF"/>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pic>
        <p:nvPicPr>
          <p:cNvPr id="8" name="Google Shape;19;p3">
            <a:extLst>
              <a:ext uri="{FF2B5EF4-FFF2-40B4-BE49-F238E27FC236}">
                <a16:creationId xmlns:a16="http://schemas.microsoft.com/office/drawing/2014/main" id="{1A240B5D-074E-5DF8-29A4-5579D1FA1AF0}"/>
              </a:ext>
            </a:extLst>
          </p:cNvPr>
          <p:cNvPicPr preferRelativeResize="0"/>
          <p:nvPr userDrawn="1"/>
        </p:nvPicPr>
        <p:blipFill>
          <a:blip r:embed="rId2">
            <a:alphaModFix/>
          </a:blip>
          <a:stretch>
            <a:fillRect/>
          </a:stretch>
        </p:blipFill>
        <p:spPr>
          <a:xfrm>
            <a:off x="7964963" y="141141"/>
            <a:ext cx="891895" cy="265405"/>
          </a:xfrm>
          <a:prstGeom prst="rect">
            <a:avLst/>
          </a:prstGeom>
          <a:noFill/>
          <a:ln>
            <a:noFill/>
          </a:ln>
        </p:spPr>
      </p:pic>
      <p:pic>
        <p:nvPicPr>
          <p:cNvPr id="9" name="Picture 8" descr="A black background with a black square&#10;&#10;Description automatically generated with medium confidence">
            <a:extLst>
              <a:ext uri="{FF2B5EF4-FFF2-40B4-BE49-F238E27FC236}">
                <a16:creationId xmlns:a16="http://schemas.microsoft.com/office/drawing/2014/main" id="{51DA9320-99AA-3285-5BC2-937C1F618BE8}"/>
              </a:ext>
            </a:extLst>
          </p:cNvPr>
          <p:cNvPicPr>
            <a:picLocks noChangeAspect="1"/>
          </p:cNvPicPr>
          <p:nvPr userDrawn="1"/>
        </p:nvPicPr>
        <p:blipFill>
          <a:blip r:embed="rId3"/>
          <a:stretch>
            <a:fillRect/>
          </a:stretch>
        </p:blipFill>
        <p:spPr>
          <a:xfrm>
            <a:off x="7964963" y="503109"/>
            <a:ext cx="884926" cy="166845"/>
          </a:xfrm>
          <a:prstGeom prst="rect">
            <a:avLst/>
          </a:prstGeom>
        </p:spPr>
      </p:pic>
      <p:sp>
        <p:nvSpPr>
          <p:cNvPr id="10" name="Google Shape;52;p6">
            <a:extLst>
              <a:ext uri="{FF2B5EF4-FFF2-40B4-BE49-F238E27FC236}">
                <a16:creationId xmlns:a16="http://schemas.microsoft.com/office/drawing/2014/main" id="{A368E241-0398-D8AC-9360-A30FDCC26A64}"/>
              </a:ext>
            </a:extLst>
          </p:cNvPr>
          <p:cNvSpPr/>
          <p:nvPr userDrawn="1"/>
        </p:nvSpPr>
        <p:spPr>
          <a:xfrm flipH="1">
            <a:off x="6976275" y="828275"/>
            <a:ext cx="2160000"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p6">
            <a:extLst>
              <a:ext uri="{FF2B5EF4-FFF2-40B4-BE49-F238E27FC236}">
                <a16:creationId xmlns:a16="http://schemas.microsoft.com/office/drawing/2014/main" id="{2C6758C7-D5E0-8832-7B4D-E795DEC9F142}"/>
              </a:ext>
            </a:extLst>
          </p:cNvPr>
          <p:cNvSpPr/>
          <p:nvPr userDrawn="1"/>
        </p:nvSpPr>
        <p:spPr>
          <a:xfrm>
            <a:off x="6475475" y="0"/>
            <a:ext cx="1138500" cy="8418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787210" y="-5881"/>
            <a:ext cx="1138500" cy="715599"/>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 name="Google Shape;22;p3"/>
          <p:cNvCxnSpPr/>
          <p:nvPr/>
        </p:nvCxnSpPr>
        <p:spPr>
          <a:xfrm rot="10800000">
            <a:off x="628625" y="1267900"/>
            <a:ext cx="6529500" cy="3900"/>
          </a:xfrm>
          <a:prstGeom prst="straightConnector1">
            <a:avLst/>
          </a:prstGeom>
          <a:noFill/>
          <a:ln w="9525" cap="flat" cmpd="sng">
            <a:solidFill>
              <a:srgbClr val="595959"/>
            </a:solidFill>
            <a:prstDash val="solid"/>
            <a:round/>
            <a:headEnd type="none" w="sm" len="sm"/>
            <a:tailEnd type="none" w="sm" len="sm"/>
          </a:ln>
        </p:spPr>
      </p:cxnSp>
      <p:sp>
        <p:nvSpPr>
          <p:cNvPr id="23" name="Google Shape;23;p3"/>
          <p:cNvSpPr/>
          <p:nvPr/>
        </p:nvSpPr>
        <p:spPr>
          <a:xfrm>
            <a:off x="-13572" y="239316"/>
            <a:ext cx="113700" cy="10287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24" name="Google Shape;24;p3"/>
          <p:cNvSpPr/>
          <p:nvPr/>
        </p:nvSpPr>
        <p:spPr>
          <a:xfrm>
            <a:off x="-31917" y="4860625"/>
            <a:ext cx="9192000" cy="297000"/>
          </a:xfrm>
          <a:prstGeom prst="rect">
            <a:avLst/>
          </a:prstGeom>
          <a:solidFill>
            <a:srgbClr val="20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roup 11">
            <a:extLst>
              <a:ext uri="{FF2B5EF4-FFF2-40B4-BE49-F238E27FC236}">
                <a16:creationId xmlns:a16="http://schemas.microsoft.com/office/drawing/2014/main" id="{102DFD2C-FBE4-81FC-E3D1-185360998264}"/>
              </a:ext>
            </a:extLst>
          </p:cNvPr>
          <p:cNvGrpSpPr/>
          <p:nvPr userDrawn="1"/>
        </p:nvGrpSpPr>
        <p:grpSpPr>
          <a:xfrm>
            <a:off x="6239929" y="-5881"/>
            <a:ext cx="2904071" cy="4323215"/>
            <a:chOff x="6239929" y="-5881"/>
            <a:chExt cx="2904071" cy="4323215"/>
          </a:xfrm>
        </p:grpSpPr>
        <p:sp>
          <p:nvSpPr>
            <p:cNvPr id="13" name="Google Shape;52;p6">
              <a:extLst>
                <a:ext uri="{FF2B5EF4-FFF2-40B4-BE49-F238E27FC236}">
                  <a16:creationId xmlns:a16="http://schemas.microsoft.com/office/drawing/2014/main" id="{70BD66C1-4465-41F7-8783-EA40D444AA1B}"/>
                </a:ext>
              </a:extLst>
            </p:cNvPr>
            <p:cNvSpPr/>
            <p:nvPr userDrawn="1"/>
          </p:nvSpPr>
          <p:spPr>
            <a:xfrm flipH="1">
              <a:off x="8818880" y="-5881"/>
              <a:ext cx="325120" cy="841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1;p6">
              <a:extLst>
                <a:ext uri="{FF2B5EF4-FFF2-40B4-BE49-F238E27FC236}">
                  <a16:creationId xmlns:a16="http://schemas.microsoft.com/office/drawing/2014/main" id="{475F149F-79F3-6292-51F9-E1A4434A617C}"/>
                </a:ext>
              </a:extLst>
            </p:cNvPr>
            <p:cNvSpPr/>
            <p:nvPr userDrawn="1"/>
          </p:nvSpPr>
          <p:spPr>
            <a:xfrm rot="-5384158" flipH="1">
              <a:off x="5882186" y="368371"/>
              <a:ext cx="3386942" cy="2650617"/>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EFEFEF"/>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sp>
          <p:nvSpPr>
            <p:cNvPr id="15" name="Google Shape;52;p6">
              <a:extLst>
                <a:ext uri="{FF2B5EF4-FFF2-40B4-BE49-F238E27FC236}">
                  <a16:creationId xmlns:a16="http://schemas.microsoft.com/office/drawing/2014/main" id="{BF5BEED2-73CE-E0DC-3D27-ED0D1E3EB787}"/>
                </a:ext>
              </a:extLst>
            </p:cNvPr>
            <p:cNvSpPr/>
            <p:nvPr userDrawn="1"/>
          </p:nvSpPr>
          <p:spPr>
            <a:xfrm flipH="1">
              <a:off x="6740727" y="825934"/>
              <a:ext cx="2403272"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p6">
              <a:extLst>
                <a:ext uri="{FF2B5EF4-FFF2-40B4-BE49-F238E27FC236}">
                  <a16:creationId xmlns:a16="http://schemas.microsoft.com/office/drawing/2014/main" id="{3660DE04-3BBC-A5C5-0E09-3576301AD2A9}"/>
                </a:ext>
              </a:extLst>
            </p:cNvPr>
            <p:cNvSpPr/>
            <p:nvPr userDrawn="1"/>
          </p:nvSpPr>
          <p:spPr>
            <a:xfrm>
              <a:off x="6239929" y="-2341"/>
              <a:ext cx="1138500" cy="8418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9;p3">
              <a:extLst>
                <a:ext uri="{FF2B5EF4-FFF2-40B4-BE49-F238E27FC236}">
                  <a16:creationId xmlns:a16="http://schemas.microsoft.com/office/drawing/2014/main" id="{A12F2C6F-8A3E-8DB9-8AB4-6DAC647053E2}"/>
                </a:ext>
              </a:extLst>
            </p:cNvPr>
            <p:cNvPicPr preferRelativeResize="0"/>
            <p:nvPr userDrawn="1"/>
          </p:nvPicPr>
          <p:blipFill>
            <a:blip r:embed="rId2">
              <a:alphaModFix/>
            </a:blip>
            <a:stretch>
              <a:fillRect/>
            </a:stretch>
          </p:blipFill>
          <p:spPr>
            <a:xfrm>
              <a:off x="7179127" y="279560"/>
              <a:ext cx="820323" cy="244107"/>
            </a:xfrm>
            <a:prstGeom prst="rect">
              <a:avLst/>
            </a:prstGeom>
            <a:noFill/>
            <a:ln>
              <a:noFill/>
            </a:ln>
          </p:spPr>
        </p:pic>
        <p:pic>
          <p:nvPicPr>
            <p:cNvPr id="18" name="Picture 17" descr="A black background with a black square&#10;&#10;Description automatically generated with medium confidence">
              <a:extLst>
                <a:ext uri="{FF2B5EF4-FFF2-40B4-BE49-F238E27FC236}">
                  <a16:creationId xmlns:a16="http://schemas.microsoft.com/office/drawing/2014/main" id="{C7175F5F-1C3F-25E5-B91C-C6823D9F776C}"/>
                </a:ext>
              </a:extLst>
            </p:cNvPr>
            <p:cNvPicPr>
              <a:picLocks noChangeAspect="1"/>
            </p:cNvPicPr>
            <p:nvPr userDrawn="1"/>
          </p:nvPicPr>
          <p:blipFill>
            <a:blip r:embed="rId3"/>
            <a:stretch>
              <a:fillRect/>
            </a:stretch>
          </p:blipFill>
          <p:spPr>
            <a:xfrm>
              <a:off x="8101462" y="282288"/>
              <a:ext cx="884926" cy="166845"/>
            </a:xfrm>
            <a:prstGeom prst="rect">
              <a:avLst/>
            </a:prstGeom>
          </p:spPr>
        </p:pic>
      </p:grpSp>
      <p:sp>
        <p:nvSpPr>
          <p:cNvPr id="25" name="Google Shape;25;p3"/>
          <p:cNvSpPr txBox="1">
            <a:spLocks noGrp="1"/>
          </p:cNvSpPr>
          <p:nvPr>
            <p:ph type="body" idx="1"/>
          </p:nvPr>
        </p:nvSpPr>
        <p:spPr>
          <a:xfrm>
            <a:off x="646300" y="1516025"/>
            <a:ext cx="7871400" cy="3092400"/>
          </a:xfrm>
          <a:prstGeom prst="rect">
            <a:avLst/>
          </a:prstGeom>
        </p:spPr>
        <p:txBody>
          <a:bodyPr spcFirstLastPara="1" wrap="square" lIns="68575" tIns="34275" rIns="68575" bIns="34275" anchor="t" anchorCtr="0">
            <a:noAutofit/>
          </a:bodyPr>
          <a:lstStyle>
            <a:lvl1pPr marL="457200" lvl="0" indent="-361950">
              <a:spcBef>
                <a:spcPts val="800"/>
              </a:spcBef>
              <a:spcAft>
                <a:spcPts val="0"/>
              </a:spcAft>
              <a:buSzPts val="2100"/>
              <a:buChar char="•"/>
              <a:defRPr/>
            </a:lvl1pPr>
            <a:lvl2pPr marL="914400" lvl="1" indent="-342900">
              <a:spcBef>
                <a:spcPts val="400"/>
              </a:spcBef>
              <a:spcAft>
                <a:spcPts val="0"/>
              </a:spcAft>
              <a:buSzPts val="1800"/>
              <a:buChar char="•"/>
              <a:defRPr/>
            </a:lvl2pPr>
            <a:lvl3pPr marL="1371600" lvl="2" indent="-323850">
              <a:spcBef>
                <a:spcPts val="400"/>
              </a:spcBef>
              <a:spcAft>
                <a:spcPts val="0"/>
              </a:spcAft>
              <a:buSzPts val="1500"/>
              <a:buChar char="•"/>
              <a:defRPr/>
            </a:lvl3pPr>
            <a:lvl4pPr marL="1828800" lvl="3" indent="-317500">
              <a:spcBef>
                <a:spcPts val="400"/>
              </a:spcBef>
              <a:spcAft>
                <a:spcPts val="0"/>
              </a:spcAft>
              <a:buSzPts val="1400"/>
              <a:buChar char="•"/>
              <a:defRPr/>
            </a:lvl4pPr>
            <a:lvl5pPr marL="2286000" lvl="4" indent="-317500">
              <a:spcBef>
                <a:spcPts val="400"/>
              </a:spcBef>
              <a:spcAft>
                <a:spcPts val="0"/>
              </a:spcAft>
              <a:buSzPts val="14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
        <p:nvSpPr>
          <p:cNvPr id="21" name="Google Shape;21;p3"/>
          <p:cNvSpPr txBox="1">
            <a:spLocks noGrp="1"/>
          </p:cNvSpPr>
          <p:nvPr>
            <p:ph type="title"/>
          </p:nvPr>
        </p:nvSpPr>
        <p:spPr>
          <a:xfrm>
            <a:off x="628650" y="273844"/>
            <a:ext cx="67911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D94E53"/>
              </a:buClr>
              <a:buSzPts val="1400"/>
              <a:buNone/>
              <a:defRPr>
                <a:solidFill>
                  <a:srgbClr val="D94E53"/>
                </a:solidFill>
              </a:defRPr>
            </a:lvl1pPr>
            <a:lvl2pPr lvl="1"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2pPr>
            <a:lvl3pPr lvl="2"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3pPr>
            <a:lvl4pPr lvl="3"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4pPr>
            <a:lvl5pPr lvl="4"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5pPr>
            <a:lvl6pPr lvl="5"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6pPr>
            <a:lvl7pPr lvl="6"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7pPr>
            <a:lvl8pPr lvl="7"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8pPr>
            <a:lvl9pPr lvl="8"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80578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wo columns of text">
  <p:cSld name="Title - two columns of text">
    <p:spTree>
      <p:nvGrpSpPr>
        <p:cNvPr id="1" name="Shape 50"/>
        <p:cNvGrpSpPr/>
        <p:nvPr/>
      </p:nvGrpSpPr>
      <p:grpSpPr>
        <a:xfrm>
          <a:off x="0" y="0"/>
          <a:ext cx="0" cy="0"/>
          <a:chOff x="0" y="0"/>
          <a:chExt cx="0" cy="0"/>
        </a:xfrm>
      </p:grpSpPr>
      <p:grpSp>
        <p:nvGrpSpPr>
          <p:cNvPr id="13" name="Google Shape;63;p8">
            <a:extLst>
              <a:ext uri="{FF2B5EF4-FFF2-40B4-BE49-F238E27FC236}">
                <a16:creationId xmlns:a16="http://schemas.microsoft.com/office/drawing/2014/main" id="{73E3A967-996C-9826-2EFA-F542A6A27899}"/>
              </a:ext>
            </a:extLst>
          </p:cNvPr>
          <p:cNvGrpSpPr/>
          <p:nvPr userDrawn="1"/>
        </p:nvGrpSpPr>
        <p:grpSpPr>
          <a:xfrm>
            <a:off x="6475475" y="0"/>
            <a:ext cx="2668840" cy="4319675"/>
            <a:chOff x="6475475" y="0"/>
            <a:chExt cx="2668840" cy="4319675"/>
          </a:xfrm>
        </p:grpSpPr>
        <p:sp>
          <p:nvSpPr>
            <p:cNvPr id="14" name="Google Shape;64;p8">
              <a:extLst>
                <a:ext uri="{FF2B5EF4-FFF2-40B4-BE49-F238E27FC236}">
                  <a16:creationId xmlns:a16="http://schemas.microsoft.com/office/drawing/2014/main" id="{C46BAA43-153E-32D4-531B-915C2820E66E}"/>
                </a:ext>
              </a:extLst>
            </p:cNvPr>
            <p:cNvSpPr/>
            <p:nvPr/>
          </p:nvSpPr>
          <p:spPr>
            <a:xfrm rot="-5384158" flipH="1">
              <a:off x="6117732" y="368145"/>
              <a:ext cx="3386942" cy="2650617"/>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EFEFEF"/>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sp>
          <p:nvSpPr>
            <p:cNvPr id="15" name="Google Shape;65;p8">
              <a:extLst>
                <a:ext uri="{FF2B5EF4-FFF2-40B4-BE49-F238E27FC236}">
                  <a16:creationId xmlns:a16="http://schemas.microsoft.com/office/drawing/2014/main" id="{5E9500AE-E02E-4A8B-419B-5D7EE2958112}"/>
                </a:ext>
              </a:extLst>
            </p:cNvPr>
            <p:cNvSpPr/>
            <p:nvPr/>
          </p:nvSpPr>
          <p:spPr>
            <a:xfrm flipH="1">
              <a:off x="6976275" y="828275"/>
              <a:ext cx="2160000"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66;p8">
              <a:extLst>
                <a:ext uri="{FF2B5EF4-FFF2-40B4-BE49-F238E27FC236}">
                  <a16:creationId xmlns:a16="http://schemas.microsoft.com/office/drawing/2014/main" id="{4382124E-10EF-C721-C6BA-D069EA5781E1}"/>
                </a:ext>
              </a:extLst>
            </p:cNvPr>
            <p:cNvPicPr preferRelativeResize="0"/>
            <p:nvPr/>
          </p:nvPicPr>
          <p:blipFill>
            <a:blip r:embed="rId2">
              <a:alphaModFix/>
            </a:blip>
            <a:stretch>
              <a:fillRect/>
            </a:stretch>
          </p:blipFill>
          <p:spPr>
            <a:xfrm>
              <a:off x="7678537" y="239324"/>
              <a:ext cx="1189277" cy="353898"/>
            </a:xfrm>
            <a:prstGeom prst="rect">
              <a:avLst/>
            </a:prstGeom>
            <a:noFill/>
            <a:ln>
              <a:noFill/>
            </a:ln>
          </p:spPr>
        </p:pic>
        <p:sp>
          <p:nvSpPr>
            <p:cNvPr id="17" name="Google Shape;67;p8">
              <a:extLst>
                <a:ext uri="{FF2B5EF4-FFF2-40B4-BE49-F238E27FC236}">
                  <a16:creationId xmlns:a16="http://schemas.microsoft.com/office/drawing/2014/main" id="{8E088323-DFF5-23A7-203D-30E85BC782F5}"/>
                </a:ext>
              </a:extLst>
            </p:cNvPr>
            <p:cNvSpPr/>
            <p:nvPr/>
          </p:nvSpPr>
          <p:spPr>
            <a:xfrm>
              <a:off x="6475475" y="0"/>
              <a:ext cx="1138500" cy="8418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id="{F33AC49E-754A-BE4C-CEAE-D3559D6B4A72}"/>
              </a:ext>
            </a:extLst>
          </p:cNvPr>
          <p:cNvGrpSpPr/>
          <p:nvPr userDrawn="1"/>
        </p:nvGrpSpPr>
        <p:grpSpPr>
          <a:xfrm>
            <a:off x="6239929" y="-5881"/>
            <a:ext cx="2904071" cy="4323215"/>
            <a:chOff x="6239929" y="-5881"/>
            <a:chExt cx="2904071" cy="4323215"/>
          </a:xfrm>
        </p:grpSpPr>
        <p:sp>
          <p:nvSpPr>
            <p:cNvPr id="19" name="Google Shape;52;p6">
              <a:extLst>
                <a:ext uri="{FF2B5EF4-FFF2-40B4-BE49-F238E27FC236}">
                  <a16:creationId xmlns:a16="http://schemas.microsoft.com/office/drawing/2014/main" id="{96EB0F22-11E3-02A3-DA83-F9563108263D}"/>
                </a:ext>
              </a:extLst>
            </p:cNvPr>
            <p:cNvSpPr/>
            <p:nvPr userDrawn="1"/>
          </p:nvSpPr>
          <p:spPr>
            <a:xfrm flipH="1">
              <a:off x="8818880" y="-5881"/>
              <a:ext cx="325120" cy="841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p6">
              <a:extLst>
                <a:ext uri="{FF2B5EF4-FFF2-40B4-BE49-F238E27FC236}">
                  <a16:creationId xmlns:a16="http://schemas.microsoft.com/office/drawing/2014/main" id="{5748750F-EA30-0806-03FA-E7E61C71F6EA}"/>
                </a:ext>
              </a:extLst>
            </p:cNvPr>
            <p:cNvSpPr/>
            <p:nvPr userDrawn="1"/>
          </p:nvSpPr>
          <p:spPr>
            <a:xfrm rot="-5384158" flipH="1">
              <a:off x="5882186" y="368371"/>
              <a:ext cx="3386942" cy="2650617"/>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EFEFEF"/>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sp>
          <p:nvSpPr>
            <p:cNvPr id="21" name="Google Shape;52;p6">
              <a:extLst>
                <a:ext uri="{FF2B5EF4-FFF2-40B4-BE49-F238E27FC236}">
                  <a16:creationId xmlns:a16="http://schemas.microsoft.com/office/drawing/2014/main" id="{A044743E-8549-9406-DEDD-1A4AABB139B9}"/>
                </a:ext>
              </a:extLst>
            </p:cNvPr>
            <p:cNvSpPr/>
            <p:nvPr userDrawn="1"/>
          </p:nvSpPr>
          <p:spPr>
            <a:xfrm flipH="1">
              <a:off x="6740727" y="825934"/>
              <a:ext cx="2403272"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p6">
              <a:extLst>
                <a:ext uri="{FF2B5EF4-FFF2-40B4-BE49-F238E27FC236}">
                  <a16:creationId xmlns:a16="http://schemas.microsoft.com/office/drawing/2014/main" id="{31559D21-EFDD-8653-B46C-39CA80AC53B3}"/>
                </a:ext>
              </a:extLst>
            </p:cNvPr>
            <p:cNvSpPr/>
            <p:nvPr userDrawn="1"/>
          </p:nvSpPr>
          <p:spPr>
            <a:xfrm>
              <a:off x="6239929" y="-2341"/>
              <a:ext cx="1138500" cy="8418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19;p3">
              <a:extLst>
                <a:ext uri="{FF2B5EF4-FFF2-40B4-BE49-F238E27FC236}">
                  <a16:creationId xmlns:a16="http://schemas.microsoft.com/office/drawing/2014/main" id="{6FDCF5DA-A941-1733-B58D-FAAA9C5548BC}"/>
                </a:ext>
              </a:extLst>
            </p:cNvPr>
            <p:cNvPicPr preferRelativeResize="0"/>
            <p:nvPr userDrawn="1"/>
          </p:nvPicPr>
          <p:blipFill>
            <a:blip r:embed="rId2">
              <a:alphaModFix/>
            </a:blip>
            <a:stretch>
              <a:fillRect/>
            </a:stretch>
          </p:blipFill>
          <p:spPr>
            <a:xfrm>
              <a:off x="7179127" y="279560"/>
              <a:ext cx="820323" cy="244107"/>
            </a:xfrm>
            <a:prstGeom prst="rect">
              <a:avLst/>
            </a:prstGeom>
            <a:noFill/>
            <a:ln>
              <a:noFill/>
            </a:ln>
          </p:spPr>
        </p:pic>
        <p:pic>
          <p:nvPicPr>
            <p:cNvPr id="24" name="Picture 23" descr="A black background with a black square&#10;&#10;Description automatically generated with medium confidence">
              <a:extLst>
                <a:ext uri="{FF2B5EF4-FFF2-40B4-BE49-F238E27FC236}">
                  <a16:creationId xmlns:a16="http://schemas.microsoft.com/office/drawing/2014/main" id="{7600B7CE-C079-6BEC-A211-DB975A84EFDB}"/>
                </a:ext>
              </a:extLst>
            </p:cNvPr>
            <p:cNvPicPr>
              <a:picLocks noChangeAspect="1"/>
            </p:cNvPicPr>
            <p:nvPr userDrawn="1"/>
          </p:nvPicPr>
          <p:blipFill>
            <a:blip r:embed="rId3"/>
            <a:stretch>
              <a:fillRect/>
            </a:stretch>
          </p:blipFill>
          <p:spPr>
            <a:xfrm>
              <a:off x="8101462" y="282288"/>
              <a:ext cx="884926" cy="166845"/>
            </a:xfrm>
            <a:prstGeom prst="rect">
              <a:avLst/>
            </a:prstGeom>
          </p:spPr>
        </p:pic>
      </p:grpSp>
      <p:sp>
        <p:nvSpPr>
          <p:cNvPr id="3" name="Google Shape;52;p6">
            <a:extLst>
              <a:ext uri="{FF2B5EF4-FFF2-40B4-BE49-F238E27FC236}">
                <a16:creationId xmlns:a16="http://schemas.microsoft.com/office/drawing/2014/main" id="{F8A85EB8-5E4F-A2C3-FB77-42F9F7152CD7}"/>
              </a:ext>
            </a:extLst>
          </p:cNvPr>
          <p:cNvSpPr/>
          <p:nvPr userDrawn="1"/>
        </p:nvSpPr>
        <p:spPr>
          <a:xfrm flipH="1">
            <a:off x="6976275" y="828275"/>
            <a:ext cx="2160000"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31917" y="4860625"/>
            <a:ext cx="9192000" cy="297000"/>
          </a:xfrm>
          <a:prstGeom prst="rect">
            <a:avLst/>
          </a:prstGeom>
          <a:solidFill>
            <a:srgbClr val="20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txBox="1">
            <a:spLocks noGrp="1"/>
          </p:cNvSpPr>
          <p:nvPr>
            <p:ph type="title"/>
          </p:nvPr>
        </p:nvSpPr>
        <p:spPr>
          <a:xfrm>
            <a:off x="628650" y="273844"/>
            <a:ext cx="67911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04F6D"/>
              </a:buClr>
              <a:buSzPts val="1400"/>
              <a:buNone/>
              <a:defRPr>
                <a:solidFill>
                  <a:srgbClr val="204F6D"/>
                </a:solidFill>
              </a:defRPr>
            </a:lvl1pPr>
            <a:lvl2pPr lvl="1"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2pPr>
            <a:lvl3pPr lvl="2"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3pPr>
            <a:lvl4pPr lvl="3"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4pPr>
            <a:lvl5pPr lvl="4"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5pPr>
            <a:lvl6pPr lvl="5"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6pPr>
            <a:lvl7pPr lvl="6"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7pPr>
            <a:lvl8pPr lvl="7"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8pPr>
            <a:lvl9pPr lvl="8" algn="l" rtl="0">
              <a:lnSpc>
                <a:spcPct val="100000"/>
              </a:lnSpc>
              <a:spcBef>
                <a:spcPts val="0"/>
              </a:spcBef>
              <a:spcAft>
                <a:spcPts val="0"/>
              </a:spcAft>
              <a:buClr>
                <a:srgbClr val="D94F53"/>
              </a:buClr>
              <a:buSzPts val="1100"/>
              <a:buFont typeface="Proxima Nova"/>
              <a:buNone/>
              <a:defRPr b="1">
                <a:solidFill>
                  <a:srgbClr val="D94F53"/>
                </a:solidFill>
                <a:latin typeface="Proxima Nova"/>
                <a:ea typeface="Proxima Nova"/>
                <a:cs typeface="Proxima Nova"/>
                <a:sym typeface="Proxima Nova"/>
              </a:defRPr>
            </a:lvl9pPr>
          </a:lstStyle>
          <a:p>
            <a:endParaRPr/>
          </a:p>
        </p:txBody>
      </p:sp>
      <p:sp>
        <p:nvSpPr>
          <p:cNvPr id="57" name="Google Shape;57;p6"/>
          <p:cNvSpPr txBox="1">
            <a:spLocks noGrp="1"/>
          </p:cNvSpPr>
          <p:nvPr>
            <p:ph type="body" idx="1"/>
          </p:nvPr>
        </p:nvSpPr>
        <p:spPr>
          <a:xfrm>
            <a:off x="628650" y="1510025"/>
            <a:ext cx="3886200" cy="3122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8" name="Google Shape;58;p6"/>
          <p:cNvSpPr txBox="1">
            <a:spLocks noGrp="1"/>
          </p:cNvSpPr>
          <p:nvPr>
            <p:ph type="body" idx="2"/>
          </p:nvPr>
        </p:nvSpPr>
        <p:spPr>
          <a:xfrm>
            <a:off x="4629150" y="1510025"/>
            <a:ext cx="3886200" cy="3122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59" name="Google Shape;59;p6"/>
          <p:cNvCxnSpPr/>
          <p:nvPr/>
        </p:nvCxnSpPr>
        <p:spPr>
          <a:xfrm rot="10800000">
            <a:off x="628604" y="1268016"/>
            <a:ext cx="6791100" cy="0"/>
          </a:xfrm>
          <a:prstGeom prst="straightConnector1">
            <a:avLst/>
          </a:prstGeom>
          <a:noFill/>
          <a:ln w="9525" cap="flat" cmpd="sng">
            <a:solidFill>
              <a:srgbClr val="595959"/>
            </a:solidFill>
            <a:prstDash val="solid"/>
            <a:round/>
            <a:headEnd type="none" w="sm" len="sm"/>
            <a:tailEnd type="none" w="sm" len="sm"/>
          </a:ln>
        </p:spPr>
      </p:cxnSp>
      <p:sp>
        <p:nvSpPr>
          <p:cNvPr id="60" name="Google Shape;60;p6"/>
          <p:cNvSpPr/>
          <p:nvPr/>
        </p:nvSpPr>
        <p:spPr>
          <a:xfrm>
            <a:off x="-13572" y="239316"/>
            <a:ext cx="113700" cy="10287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age" preserve="1">
  <p:cSld name="1_Title Pag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srcRect l="273" t="11079" b="37509"/>
          <a:stretch/>
        </p:blipFill>
        <p:spPr>
          <a:xfrm>
            <a:off x="-84632" y="2015475"/>
            <a:ext cx="9193502" cy="3159675"/>
          </a:xfrm>
          <a:prstGeom prst="rect">
            <a:avLst/>
          </a:prstGeom>
          <a:noFill/>
          <a:ln>
            <a:noFill/>
          </a:ln>
        </p:spPr>
      </p:pic>
      <p:sp>
        <p:nvSpPr>
          <p:cNvPr id="10" name="Google Shape;10;p2"/>
          <p:cNvSpPr txBox="1">
            <a:spLocks noGrp="1"/>
          </p:cNvSpPr>
          <p:nvPr>
            <p:ph type="ctrTitle"/>
          </p:nvPr>
        </p:nvSpPr>
        <p:spPr>
          <a:xfrm>
            <a:off x="709190" y="498561"/>
            <a:ext cx="7814100" cy="701700"/>
          </a:xfrm>
          <a:prstGeom prst="rect">
            <a:avLst/>
          </a:prstGeom>
          <a:noFill/>
          <a:ln>
            <a:noFill/>
          </a:ln>
        </p:spPr>
        <p:txBody>
          <a:bodyPr spcFirstLastPara="1" wrap="square" lIns="68575" tIns="34275" rIns="68575" bIns="34275" anchor="b" anchorCtr="0">
            <a:noAutofit/>
          </a:bodyPr>
          <a:lstStyle>
            <a:lvl1pPr lvl="0" algn="r" rtl="0">
              <a:lnSpc>
                <a:spcPct val="90000"/>
              </a:lnSpc>
              <a:spcBef>
                <a:spcPts val="0"/>
              </a:spcBef>
              <a:spcAft>
                <a:spcPts val="0"/>
              </a:spcAft>
              <a:buClr>
                <a:srgbClr val="D94E53"/>
              </a:buClr>
              <a:buSzPts val="4500"/>
              <a:buFont typeface="Proxima Nova"/>
              <a:buNone/>
              <a:defRPr sz="4500" b="1">
                <a:solidFill>
                  <a:srgbClr val="D94E53"/>
                </a:solidFill>
                <a:latin typeface="Proxima Nova"/>
                <a:ea typeface="Proxima Nova"/>
                <a:cs typeface="Proxima Nova"/>
                <a:sym typeface="Proxima Nova"/>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 name="Google Shape;11;p2"/>
          <p:cNvSpPr txBox="1">
            <a:spLocks noGrp="1"/>
          </p:cNvSpPr>
          <p:nvPr>
            <p:ph type="subTitle" idx="1"/>
          </p:nvPr>
        </p:nvSpPr>
        <p:spPr>
          <a:xfrm>
            <a:off x="2288625" y="1200150"/>
            <a:ext cx="6234600" cy="475200"/>
          </a:xfrm>
          <a:prstGeom prst="rect">
            <a:avLst/>
          </a:prstGeom>
          <a:noFill/>
          <a:ln>
            <a:noFill/>
          </a:ln>
        </p:spPr>
        <p:txBody>
          <a:bodyPr spcFirstLastPara="1" wrap="square" lIns="68575" tIns="34275" rIns="68575" bIns="34275" anchor="t" anchorCtr="0">
            <a:noAutofit/>
          </a:bodyPr>
          <a:lstStyle>
            <a:lvl1pPr lvl="0" algn="r" rtl="0">
              <a:lnSpc>
                <a:spcPct val="90000"/>
              </a:lnSpc>
              <a:spcBef>
                <a:spcPts val="800"/>
              </a:spcBef>
              <a:spcAft>
                <a:spcPts val="0"/>
              </a:spcAft>
              <a:buClr>
                <a:srgbClr val="666666"/>
              </a:buClr>
              <a:buSzPts val="2300"/>
              <a:buNone/>
              <a:defRPr sz="2300" b="1">
                <a:solidFill>
                  <a:srgbClr val="666666"/>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 name="Google Shape;12;p2"/>
          <p:cNvSpPr/>
          <p:nvPr/>
        </p:nvSpPr>
        <p:spPr>
          <a:xfrm>
            <a:off x="9062820" y="411932"/>
            <a:ext cx="92100" cy="12633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3" name="Google Shape;13;p2"/>
          <p:cNvSpPr/>
          <p:nvPr userDrawn="1"/>
        </p:nvSpPr>
        <p:spPr>
          <a:xfrm>
            <a:off x="-84632" y="3479161"/>
            <a:ext cx="2013414" cy="1695989"/>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D94E53"/>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pic>
        <p:nvPicPr>
          <p:cNvPr id="14" name="Google Shape;14;p2"/>
          <p:cNvPicPr preferRelativeResize="0"/>
          <p:nvPr/>
        </p:nvPicPr>
        <p:blipFill>
          <a:blip r:embed="rId3">
            <a:alphaModFix/>
          </a:blip>
          <a:stretch>
            <a:fillRect/>
          </a:stretch>
        </p:blipFill>
        <p:spPr>
          <a:xfrm>
            <a:off x="164387" y="4057143"/>
            <a:ext cx="889002" cy="270012"/>
          </a:xfrm>
          <a:prstGeom prst="rect">
            <a:avLst/>
          </a:prstGeom>
          <a:noFill/>
          <a:ln>
            <a:noFill/>
          </a:ln>
        </p:spPr>
      </p:pic>
      <p:sp>
        <p:nvSpPr>
          <p:cNvPr id="15" name="Google Shape;15;p2"/>
          <p:cNvSpPr txBox="1"/>
          <p:nvPr/>
        </p:nvSpPr>
        <p:spPr>
          <a:xfrm>
            <a:off x="7231550" y="4638250"/>
            <a:ext cx="2013300" cy="331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latin typeface="Proxima Nova Rg"/>
              <a:ea typeface="Proxima Nova Rg"/>
              <a:cs typeface="Proxima Nova Rg"/>
              <a:sym typeface="Proxima Nova"/>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FE18BCF0-83D3-B4C5-EACB-B6488A59BE65}"/>
              </a:ext>
            </a:extLst>
          </p:cNvPr>
          <p:cNvPicPr>
            <a:picLocks noChangeAspect="1"/>
          </p:cNvPicPr>
          <p:nvPr userDrawn="1"/>
        </p:nvPicPr>
        <p:blipFill>
          <a:blip r:embed="rId4"/>
          <a:stretch>
            <a:fillRect/>
          </a:stretch>
        </p:blipFill>
        <p:spPr>
          <a:xfrm>
            <a:off x="164387" y="4423110"/>
            <a:ext cx="889002" cy="167613"/>
          </a:xfrm>
          <a:prstGeom prst="rect">
            <a:avLst/>
          </a:prstGeom>
        </p:spPr>
      </p:pic>
    </p:spTree>
    <p:extLst>
      <p:ext uri="{BB962C8B-B14F-4D97-AF65-F5344CB8AC3E}">
        <p14:creationId xmlns:p14="http://schemas.microsoft.com/office/powerpoint/2010/main" val="13425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 White" type="secHead">
  <p:cSld name="Section Header - White">
    <p:spTree>
      <p:nvGrpSpPr>
        <p:cNvPr id="1" name="Shape 62"/>
        <p:cNvGrpSpPr/>
        <p:nvPr/>
      </p:nvGrpSpPr>
      <p:grpSpPr>
        <a:xfrm>
          <a:off x="0" y="0"/>
          <a:ext cx="0" cy="0"/>
          <a:chOff x="0" y="0"/>
          <a:chExt cx="0" cy="0"/>
        </a:xfrm>
      </p:grpSpPr>
      <p:grpSp>
        <p:nvGrpSpPr>
          <p:cNvPr id="63" name="Google Shape;63;p8"/>
          <p:cNvGrpSpPr/>
          <p:nvPr/>
        </p:nvGrpSpPr>
        <p:grpSpPr>
          <a:xfrm>
            <a:off x="6475475" y="0"/>
            <a:ext cx="2668840" cy="4319675"/>
            <a:chOff x="6475475" y="0"/>
            <a:chExt cx="2668840" cy="4319675"/>
          </a:xfrm>
        </p:grpSpPr>
        <p:sp>
          <p:nvSpPr>
            <p:cNvPr id="64" name="Google Shape;64;p8"/>
            <p:cNvSpPr/>
            <p:nvPr/>
          </p:nvSpPr>
          <p:spPr>
            <a:xfrm rot="-5384158" flipH="1">
              <a:off x="6117732" y="368145"/>
              <a:ext cx="3386942" cy="2650617"/>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EFEFEF"/>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sp>
          <p:nvSpPr>
            <p:cNvPr id="65" name="Google Shape;65;p8"/>
            <p:cNvSpPr/>
            <p:nvPr/>
          </p:nvSpPr>
          <p:spPr>
            <a:xfrm flipH="1">
              <a:off x="6976275" y="828275"/>
              <a:ext cx="2160000"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Google Shape;66;p8"/>
            <p:cNvPicPr preferRelativeResize="0"/>
            <p:nvPr/>
          </p:nvPicPr>
          <p:blipFill>
            <a:blip r:embed="rId2">
              <a:alphaModFix/>
            </a:blip>
            <a:stretch>
              <a:fillRect/>
            </a:stretch>
          </p:blipFill>
          <p:spPr>
            <a:xfrm>
              <a:off x="7678537" y="239324"/>
              <a:ext cx="1189277" cy="353898"/>
            </a:xfrm>
            <a:prstGeom prst="rect">
              <a:avLst/>
            </a:prstGeom>
            <a:noFill/>
            <a:ln>
              <a:noFill/>
            </a:ln>
          </p:spPr>
        </p:pic>
        <p:sp>
          <p:nvSpPr>
            <p:cNvPr id="67" name="Google Shape;67;p8"/>
            <p:cNvSpPr/>
            <p:nvPr/>
          </p:nvSpPr>
          <p:spPr>
            <a:xfrm>
              <a:off x="6475475" y="0"/>
              <a:ext cx="1138500" cy="8418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8"/>
          <p:cNvSpPr/>
          <p:nvPr/>
        </p:nvSpPr>
        <p:spPr>
          <a:xfrm>
            <a:off x="9051750" y="2178722"/>
            <a:ext cx="92100" cy="1263300"/>
          </a:xfrm>
          <a:prstGeom prst="snip1Rect">
            <a:avLst>
              <a:gd name="adj" fmla="val 0"/>
            </a:avLst>
          </a:prstGeom>
          <a:solidFill>
            <a:srgbClr val="F1D478"/>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71" name="Google Shape;71;p8"/>
          <p:cNvSpPr/>
          <p:nvPr/>
        </p:nvSpPr>
        <p:spPr>
          <a:xfrm>
            <a:off x="-31917" y="4860625"/>
            <a:ext cx="9192000" cy="297000"/>
          </a:xfrm>
          <a:prstGeom prst="rect">
            <a:avLst/>
          </a:prstGeom>
          <a:solidFill>
            <a:srgbClr val="20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C7509081-4F8F-2706-6049-8D751A5A4F3E}"/>
              </a:ext>
            </a:extLst>
          </p:cNvPr>
          <p:cNvGrpSpPr/>
          <p:nvPr userDrawn="1"/>
        </p:nvGrpSpPr>
        <p:grpSpPr>
          <a:xfrm>
            <a:off x="6239929" y="-5881"/>
            <a:ext cx="2904071" cy="4323215"/>
            <a:chOff x="6239929" y="-5881"/>
            <a:chExt cx="2904071" cy="4323215"/>
          </a:xfrm>
        </p:grpSpPr>
        <p:sp>
          <p:nvSpPr>
            <p:cNvPr id="3" name="Google Shape;52;p6">
              <a:extLst>
                <a:ext uri="{FF2B5EF4-FFF2-40B4-BE49-F238E27FC236}">
                  <a16:creationId xmlns:a16="http://schemas.microsoft.com/office/drawing/2014/main" id="{B17FF654-D92B-6131-19CF-79CAC87C0763}"/>
                </a:ext>
              </a:extLst>
            </p:cNvPr>
            <p:cNvSpPr/>
            <p:nvPr userDrawn="1"/>
          </p:nvSpPr>
          <p:spPr>
            <a:xfrm flipH="1">
              <a:off x="8818880" y="-5881"/>
              <a:ext cx="325120" cy="841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1;p6">
              <a:extLst>
                <a:ext uri="{FF2B5EF4-FFF2-40B4-BE49-F238E27FC236}">
                  <a16:creationId xmlns:a16="http://schemas.microsoft.com/office/drawing/2014/main" id="{025CFDF8-9C38-EAB9-742A-9AD60F4FAC03}"/>
                </a:ext>
              </a:extLst>
            </p:cNvPr>
            <p:cNvSpPr/>
            <p:nvPr userDrawn="1"/>
          </p:nvSpPr>
          <p:spPr>
            <a:xfrm rot="-5384158" flipH="1">
              <a:off x="5882186" y="368371"/>
              <a:ext cx="3386942" cy="2650617"/>
            </a:xfrm>
            <a:custGeom>
              <a:avLst/>
              <a:gdLst/>
              <a:ahLst/>
              <a:cxnLst/>
              <a:rect l="l" t="t" r="r" b="b"/>
              <a:pathLst>
                <a:path w="6243145" h="4062248" extrusionOk="0">
                  <a:moveTo>
                    <a:pt x="0" y="0"/>
                  </a:moveTo>
                  <a:lnTo>
                    <a:pt x="6243145" y="3546379"/>
                  </a:lnTo>
                  <a:lnTo>
                    <a:pt x="6232634" y="4062248"/>
                  </a:lnTo>
                  <a:lnTo>
                    <a:pt x="0" y="4062248"/>
                  </a:lnTo>
                  <a:lnTo>
                    <a:pt x="0" y="0"/>
                  </a:lnTo>
                  <a:close/>
                </a:path>
              </a:pathLst>
            </a:custGeom>
            <a:solidFill>
              <a:srgbClr val="EFEFEF"/>
            </a:solidFill>
            <a:ln>
              <a:noFill/>
            </a:ln>
          </p:spPr>
          <p:txBody>
            <a:bodyPr spcFirstLastPara="1" wrap="square" lIns="42875" tIns="21425" rIns="42875" bIns="21425" anchor="ctr" anchorCtr="0">
              <a:noAutofit/>
            </a:bodyPr>
            <a:lstStyle/>
            <a:p>
              <a:pPr marL="0" marR="0" lvl="0" indent="0" algn="ctr" rtl="0">
                <a:spcBef>
                  <a:spcPts val="0"/>
                </a:spcBef>
                <a:spcAft>
                  <a:spcPts val="0"/>
                </a:spcAft>
                <a:buClr>
                  <a:schemeClr val="dk1"/>
                </a:buClr>
                <a:buSzPts val="800"/>
                <a:buFont typeface="Calibri"/>
                <a:buNone/>
              </a:pPr>
              <a:endParaRPr sz="800" b="0" i="0" u="none" strike="noStrike" cap="none">
                <a:solidFill>
                  <a:srgbClr val="204F6D"/>
                </a:solidFill>
                <a:latin typeface="Calibri"/>
                <a:ea typeface="Calibri"/>
                <a:cs typeface="Calibri"/>
                <a:sym typeface="Calibri"/>
              </a:endParaRPr>
            </a:p>
          </p:txBody>
        </p:sp>
        <p:sp>
          <p:nvSpPr>
            <p:cNvPr id="5" name="Google Shape;52;p6">
              <a:extLst>
                <a:ext uri="{FF2B5EF4-FFF2-40B4-BE49-F238E27FC236}">
                  <a16:creationId xmlns:a16="http://schemas.microsoft.com/office/drawing/2014/main" id="{9059E360-386D-A7DB-192B-6A5CDF2995FE}"/>
                </a:ext>
              </a:extLst>
            </p:cNvPr>
            <p:cNvSpPr/>
            <p:nvPr userDrawn="1"/>
          </p:nvSpPr>
          <p:spPr>
            <a:xfrm flipH="1">
              <a:off x="6740727" y="825934"/>
              <a:ext cx="2403272" cy="3491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4;p6">
              <a:extLst>
                <a:ext uri="{FF2B5EF4-FFF2-40B4-BE49-F238E27FC236}">
                  <a16:creationId xmlns:a16="http://schemas.microsoft.com/office/drawing/2014/main" id="{4DF4F077-D75C-7ED0-0EB8-12CA5D0671B8}"/>
                </a:ext>
              </a:extLst>
            </p:cNvPr>
            <p:cNvSpPr/>
            <p:nvPr userDrawn="1"/>
          </p:nvSpPr>
          <p:spPr>
            <a:xfrm>
              <a:off x="6239929" y="-2341"/>
              <a:ext cx="1138500" cy="84180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19;p3">
              <a:extLst>
                <a:ext uri="{FF2B5EF4-FFF2-40B4-BE49-F238E27FC236}">
                  <a16:creationId xmlns:a16="http://schemas.microsoft.com/office/drawing/2014/main" id="{3E078CFA-E5CA-00DF-6815-01FB30465F46}"/>
                </a:ext>
              </a:extLst>
            </p:cNvPr>
            <p:cNvPicPr preferRelativeResize="0"/>
            <p:nvPr userDrawn="1"/>
          </p:nvPicPr>
          <p:blipFill>
            <a:blip r:embed="rId2">
              <a:alphaModFix/>
            </a:blip>
            <a:stretch>
              <a:fillRect/>
            </a:stretch>
          </p:blipFill>
          <p:spPr>
            <a:xfrm>
              <a:off x="7179127" y="279560"/>
              <a:ext cx="820323" cy="244107"/>
            </a:xfrm>
            <a:prstGeom prst="rect">
              <a:avLst/>
            </a:prstGeom>
            <a:noFill/>
            <a:ln>
              <a:noFill/>
            </a:ln>
          </p:spPr>
        </p:pic>
        <p:pic>
          <p:nvPicPr>
            <p:cNvPr id="8" name="Picture 7" descr="A black background with a black square&#10;&#10;Description automatically generated with medium confidence">
              <a:extLst>
                <a:ext uri="{FF2B5EF4-FFF2-40B4-BE49-F238E27FC236}">
                  <a16:creationId xmlns:a16="http://schemas.microsoft.com/office/drawing/2014/main" id="{134CDDF7-4CEF-702D-0B8E-F564E5D08966}"/>
                </a:ext>
              </a:extLst>
            </p:cNvPr>
            <p:cNvPicPr>
              <a:picLocks noChangeAspect="1"/>
            </p:cNvPicPr>
            <p:nvPr userDrawn="1"/>
          </p:nvPicPr>
          <p:blipFill>
            <a:blip r:embed="rId3"/>
            <a:stretch>
              <a:fillRect/>
            </a:stretch>
          </p:blipFill>
          <p:spPr>
            <a:xfrm>
              <a:off x="8101462" y="282288"/>
              <a:ext cx="884926" cy="166845"/>
            </a:xfrm>
            <a:prstGeom prst="rect">
              <a:avLst/>
            </a:prstGeom>
          </p:spPr>
        </p:pic>
      </p:grpSp>
      <p:sp>
        <p:nvSpPr>
          <p:cNvPr id="68" name="Google Shape;68;p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D94E53"/>
              </a:buClr>
              <a:buSzPts val="4500"/>
              <a:buFont typeface="Proxima Nova"/>
              <a:buNone/>
              <a:defRPr sz="4500">
                <a:solidFill>
                  <a:srgbClr val="D94E5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 Red">
  <p:cSld name="Section Header - Red">
    <p:bg>
      <p:bgPr>
        <a:solidFill>
          <a:srgbClr val="D94E53"/>
        </a:solidFill>
        <a:effectLst/>
      </p:bgPr>
    </p:bg>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628650" y="1454747"/>
            <a:ext cx="7886700" cy="484200"/>
          </a:xfrm>
          <a:prstGeom prst="rect">
            <a:avLst/>
          </a:prstGeom>
        </p:spPr>
        <p:txBody>
          <a:bodyPr spcFirstLastPara="1" wrap="square" lIns="68575" tIns="34275" rIns="68575" bIns="34275" anchor="t" anchorCtr="0">
            <a:noAutofit/>
          </a:bodyPr>
          <a:lstStyle>
            <a:lvl1pPr lvl="0">
              <a:spcBef>
                <a:spcPts val="0"/>
              </a:spcBef>
              <a:spcAft>
                <a:spcPts val="0"/>
              </a:spcAft>
              <a:buClr>
                <a:srgbClr val="FFFFFF"/>
              </a:buClr>
              <a:buSzPts val="3300"/>
              <a:buNone/>
              <a:defRPr>
                <a:solidFill>
                  <a:srgbClr val="FFFFFF"/>
                </a:solidFill>
              </a:defRPr>
            </a:lvl1pPr>
            <a:lvl2pPr lvl="1">
              <a:spcBef>
                <a:spcPts val="0"/>
              </a:spcBef>
              <a:spcAft>
                <a:spcPts val="0"/>
              </a:spcAft>
              <a:buClr>
                <a:srgbClr val="FFFFFF"/>
              </a:buClr>
              <a:buSzPts val="1100"/>
              <a:buNone/>
              <a:defRPr>
                <a:solidFill>
                  <a:srgbClr val="FFFFFF"/>
                </a:solidFill>
              </a:defRPr>
            </a:lvl2pPr>
            <a:lvl3pPr lvl="2">
              <a:spcBef>
                <a:spcPts val="0"/>
              </a:spcBef>
              <a:spcAft>
                <a:spcPts val="0"/>
              </a:spcAft>
              <a:buClr>
                <a:srgbClr val="FFFFFF"/>
              </a:buClr>
              <a:buSzPts val="1100"/>
              <a:buNone/>
              <a:defRPr>
                <a:solidFill>
                  <a:srgbClr val="FFFFFF"/>
                </a:solidFill>
              </a:defRPr>
            </a:lvl3pPr>
            <a:lvl4pPr lvl="3">
              <a:spcBef>
                <a:spcPts val="0"/>
              </a:spcBef>
              <a:spcAft>
                <a:spcPts val="0"/>
              </a:spcAft>
              <a:buClr>
                <a:srgbClr val="FFFFFF"/>
              </a:buClr>
              <a:buSzPts val="1100"/>
              <a:buNone/>
              <a:defRPr>
                <a:solidFill>
                  <a:srgbClr val="FFFFFF"/>
                </a:solidFill>
              </a:defRPr>
            </a:lvl4pPr>
            <a:lvl5pPr lvl="4">
              <a:spcBef>
                <a:spcPts val="0"/>
              </a:spcBef>
              <a:spcAft>
                <a:spcPts val="0"/>
              </a:spcAft>
              <a:buClr>
                <a:srgbClr val="FFFFFF"/>
              </a:buClr>
              <a:buSzPts val="1100"/>
              <a:buNone/>
              <a:defRPr>
                <a:solidFill>
                  <a:srgbClr val="FFFFFF"/>
                </a:solidFill>
              </a:defRPr>
            </a:lvl5pPr>
            <a:lvl6pPr lvl="5">
              <a:spcBef>
                <a:spcPts val="0"/>
              </a:spcBef>
              <a:spcAft>
                <a:spcPts val="0"/>
              </a:spcAft>
              <a:buClr>
                <a:srgbClr val="FFFFFF"/>
              </a:buClr>
              <a:buSzPts val="1100"/>
              <a:buNone/>
              <a:defRPr>
                <a:solidFill>
                  <a:srgbClr val="FFFFFF"/>
                </a:solidFill>
              </a:defRPr>
            </a:lvl6pPr>
            <a:lvl7pPr lvl="6">
              <a:spcBef>
                <a:spcPts val="0"/>
              </a:spcBef>
              <a:spcAft>
                <a:spcPts val="0"/>
              </a:spcAft>
              <a:buClr>
                <a:srgbClr val="FFFFFF"/>
              </a:buClr>
              <a:buSzPts val="1100"/>
              <a:buNone/>
              <a:defRPr>
                <a:solidFill>
                  <a:srgbClr val="FFFFFF"/>
                </a:solidFill>
              </a:defRPr>
            </a:lvl7pPr>
            <a:lvl8pPr lvl="7">
              <a:spcBef>
                <a:spcPts val="0"/>
              </a:spcBef>
              <a:spcAft>
                <a:spcPts val="0"/>
              </a:spcAft>
              <a:buClr>
                <a:srgbClr val="FFFFFF"/>
              </a:buClr>
              <a:buSzPts val="1100"/>
              <a:buNone/>
              <a:defRPr>
                <a:solidFill>
                  <a:srgbClr val="FFFFFF"/>
                </a:solidFill>
              </a:defRPr>
            </a:lvl8pPr>
            <a:lvl9pPr lvl="8">
              <a:spcBef>
                <a:spcPts val="0"/>
              </a:spcBef>
              <a:spcAft>
                <a:spcPts val="0"/>
              </a:spcAft>
              <a:buClr>
                <a:srgbClr val="FFFFFF"/>
              </a:buClr>
              <a:buSzPts val="1100"/>
              <a:buNone/>
              <a:defRPr>
                <a:solidFill>
                  <a:srgbClr val="FFFFFF"/>
                </a:solidFill>
              </a:defRPr>
            </a:lvl9pPr>
          </a:lstStyle>
          <a:p>
            <a:endParaRPr/>
          </a:p>
        </p:txBody>
      </p:sp>
      <p:sp>
        <p:nvSpPr>
          <p:cNvPr id="74" name="Google Shape;74;p9"/>
          <p:cNvSpPr txBox="1">
            <a:spLocks noGrp="1"/>
          </p:cNvSpPr>
          <p:nvPr>
            <p:ph type="body" idx="1"/>
          </p:nvPr>
        </p:nvSpPr>
        <p:spPr>
          <a:xfrm>
            <a:off x="628650" y="2106475"/>
            <a:ext cx="7886700" cy="2066700"/>
          </a:xfrm>
          <a:prstGeom prst="rect">
            <a:avLst/>
          </a:prstGeom>
        </p:spPr>
        <p:txBody>
          <a:bodyPr spcFirstLastPara="1" wrap="square" lIns="68575" tIns="34275" rIns="68575" bIns="34275" anchor="t" anchorCtr="0">
            <a:noAutofit/>
          </a:bodyPr>
          <a:lstStyle>
            <a:lvl1pPr marL="457200" lvl="0" indent="-361950">
              <a:spcBef>
                <a:spcPts val="800"/>
              </a:spcBef>
              <a:spcAft>
                <a:spcPts val="0"/>
              </a:spcAft>
              <a:buClr>
                <a:srgbClr val="FFFFFF"/>
              </a:buClr>
              <a:buSzPts val="2100"/>
              <a:buChar char="•"/>
              <a:defRPr>
                <a:solidFill>
                  <a:srgbClr val="FFFFFF"/>
                </a:solidFill>
              </a:defRPr>
            </a:lvl1pPr>
            <a:lvl2pPr marL="914400" lvl="1" indent="-342900">
              <a:spcBef>
                <a:spcPts val="400"/>
              </a:spcBef>
              <a:spcAft>
                <a:spcPts val="0"/>
              </a:spcAft>
              <a:buClr>
                <a:srgbClr val="FFFFFF"/>
              </a:buClr>
              <a:buSzPts val="1800"/>
              <a:buChar char="•"/>
              <a:defRPr>
                <a:solidFill>
                  <a:srgbClr val="FFFFFF"/>
                </a:solidFill>
              </a:defRPr>
            </a:lvl2pPr>
            <a:lvl3pPr marL="1371600" lvl="2" indent="-323850">
              <a:spcBef>
                <a:spcPts val="400"/>
              </a:spcBef>
              <a:spcAft>
                <a:spcPts val="0"/>
              </a:spcAft>
              <a:buClr>
                <a:srgbClr val="FFFFFF"/>
              </a:buClr>
              <a:buSzPts val="1500"/>
              <a:buChar char="•"/>
              <a:defRPr>
                <a:solidFill>
                  <a:srgbClr val="FFFFFF"/>
                </a:solidFill>
              </a:defRPr>
            </a:lvl3pPr>
            <a:lvl4pPr marL="1828800" lvl="3" indent="-317500">
              <a:spcBef>
                <a:spcPts val="400"/>
              </a:spcBef>
              <a:spcAft>
                <a:spcPts val="0"/>
              </a:spcAft>
              <a:buClr>
                <a:srgbClr val="FFFFFF"/>
              </a:buClr>
              <a:buSzPts val="1400"/>
              <a:buChar char="•"/>
              <a:defRPr>
                <a:solidFill>
                  <a:srgbClr val="FFFFFF"/>
                </a:solidFill>
              </a:defRPr>
            </a:lvl4pPr>
            <a:lvl5pPr marL="2286000" lvl="4" indent="-317500">
              <a:spcBef>
                <a:spcPts val="400"/>
              </a:spcBef>
              <a:spcAft>
                <a:spcPts val="0"/>
              </a:spcAft>
              <a:buClr>
                <a:srgbClr val="FFFFFF"/>
              </a:buClr>
              <a:buSzPts val="1400"/>
              <a:buChar char="•"/>
              <a:defRPr>
                <a:solidFill>
                  <a:srgbClr val="FFFFFF"/>
                </a:solidFill>
              </a:defRPr>
            </a:lvl5pPr>
            <a:lvl6pPr marL="2743200" lvl="5" indent="-317500">
              <a:spcBef>
                <a:spcPts val="400"/>
              </a:spcBef>
              <a:spcAft>
                <a:spcPts val="0"/>
              </a:spcAft>
              <a:buClr>
                <a:srgbClr val="FFFFFF"/>
              </a:buClr>
              <a:buSzPts val="1400"/>
              <a:buChar char="•"/>
              <a:defRPr>
                <a:solidFill>
                  <a:srgbClr val="FFFFFF"/>
                </a:solidFill>
              </a:defRPr>
            </a:lvl6pPr>
            <a:lvl7pPr marL="3200400" lvl="6" indent="-317500">
              <a:spcBef>
                <a:spcPts val="400"/>
              </a:spcBef>
              <a:spcAft>
                <a:spcPts val="0"/>
              </a:spcAft>
              <a:buClr>
                <a:srgbClr val="FFFFFF"/>
              </a:buClr>
              <a:buSzPts val="1400"/>
              <a:buChar char="•"/>
              <a:defRPr>
                <a:solidFill>
                  <a:srgbClr val="FFFFFF"/>
                </a:solidFill>
              </a:defRPr>
            </a:lvl7pPr>
            <a:lvl8pPr marL="3657600" lvl="7" indent="-317500">
              <a:spcBef>
                <a:spcPts val="400"/>
              </a:spcBef>
              <a:spcAft>
                <a:spcPts val="0"/>
              </a:spcAft>
              <a:buClr>
                <a:srgbClr val="FFFFFF"/>
              </a:buClr>
              <a:buSzPts val="1400"/>
              <a:buChar char="•"/>
              <a:defRPr>
                <a:solidFill>
                  <a:srgbClr val="FFFFFF"/>
                </a:solidFill>
              </a:defRPr>
            </a:lvl8pPr>
            <a:lvl9pPr marL="4114800" lvl="8" indent="-317500">
              <a:spcBef>
                <a:spcPts val="400"/>
              </a:spcBef>
              <a:spcAft>
                <a:spcPts val="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 Blue">
  <p:cSld name="Section Header - Blue">
    <p:bg>
      <p:bgPr>
        <a:solidFill>
          <a:srgbClr val="204F6D"/>
        </a:solidFill>
        <a:effectLst/>
      </p:bgPr>
    </p:bg>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628650" y="1454747"/>
            <a:ext cx="7886700" cy="484200"/>
          </a:xfrm>
          <a:prstGeom prst="rect">
            <a:avLst/>
          </a:prstGeom>
        </p:spPr>
        <p:txBody>
          <a:bodyPr spcFirstLastPara="1" wrap="square" lIns="68575" tIns="34275" rIns="68575" bIns="34275" anchor="t" anchorCtr="0">
            <a:noAutofit/>
          </a:bodyPr>
          <a:lstStyle>
            <a:lvl1pPr lvl="0" rtl="0">
              <a:spcBef>
                <a:spcPts val="0"/>
              </a:spcBef>
              <a:spcAft>
                <a:spcPts val="0"/>
              </a:spcAft>
              <a:buClr>
                <a:srgbClr val="FFFFFF"/>
              </a:buClr>
              <a:buSzPts val="3300"/>
              <a:buNone/>
              <a:defRPr>
                <a:solidFill>
                  <a:srgbClr val="FFFFFF"/>
                </a:solidFill>
              </a:defRPr>
            </a:lvl1pPr>
            <a:lvl2pPr lvl="1" rtl="0">
              <a:spcBef>
                <a:spcPts val="0"/>
              </a:spcBef>
              <a:spcAft>
                <a:spcPts val="0"/>
              </a:spcAft>
              <a:buClr>
                <a:srgbClr val="FFFFFF"/>
              </a:buClr>
              <a:buSzPts val="1100"/>
              <a:buNone/>
              <a:defRPr>
                <a:solidFill>
                  <a:srgbClr val="FFFFFF"/>
                </a:solidFill>
              </a:defRPr>
            </a:lvl2pPr>
            <a:lvl3pPr lvl="2" rtl="0">
              <a:spcBef>
                <a:spcPts val="0"/>
              </a:spcBef>
              <a:spcAft>
                <a:spcPts val="0"/>
              </a:spcAft>
              <a:buClr>
                <a:srgbClr val="FFFFFF"/>
              </a:buClr>
              <a:buSzPts val="1100"/>
              <a:buNone/>
              <a:defRPr>
                <a:solidFill>
                  <a:srgbClr val="FFFFFF"/>
                </a:solidFill>
              </a:defRPr>
            </a:lvl3pPr>
            <a:lvl4pPr lvl="3" rtl="0">
              <a:spcBef>
                <a:spcPts val="0"/>
              </a:spcBef>
              <a:spcAft>
                <a:spcPts val="0"/>
              </a:spcAft>
              <a:buClr>
                <a:srgbClr val="FFFFFF"/>
              </a:buClr>
              <a:buSzPts val="1100"/>
              <a:buNone/>
              <a:defRPr>
                <a:solidFill>
                  <a:srgbClr val="FFFFFF"/>
                </a:solidFill>
              </a:defRPr>
            </a:lvl4pPr>
            <a:lvl5pPr lvl="4" rtl="0">
              <a:spcBef>
                <a:spcPts val="0"/>
              </a:spcBef>
              <a:spcAft>
                <a:spcPts val="0"/>
              </a:spcAft>
              <a:buClr>
                <a:srgbClr val="FFFFFF"/>
              </a:buClr>
              <a:buSzPts val="1100"/>
              <a:buNone/>
              <a:defRPr>
                <a:solidFill>
                  <a:srgbClr val="FFFFFF"/>
                </a:solidFill>
              </a:defRPr>
            </a:lvl5pPr>
            <a:lvl6pPr lvl="5" rtl="0">
              <a:spcBef>
                <a:spcPts val="0"/>
              </a:spcBef>
              <a:spcAft>
                <a:spcPts val="0"/>
              </a:spcAft>
              <a:buClr>
                <a:srgbClr val="FFFFFF"/>
              </a:buClr>
              <a:buSzPts val="1100"/>
              <a:buNone/>
              <a:defRPr>
                <a:solidFill>
                  <a:srgbClr val="FFFFFF"/>
                </a:solidFill>
              </a:defRPr>
            </a:lvl6pPr>
            <a:lvl7pPr lvl="6" rtl="0">
              <a:spcBef>
                <a:spcPts val="0"/>
              </a:spcBef>
              <a:spcAft>
                <a:spcPts val="0"/>
              </a:spcAft>
              <a:buClr>
                <a:srgbClr val="FFFFFF"/>
              </a:buClr>
              <a:buSzPts val="1100"/>
              <a:buNone/>
              <a:defRPr>
                <a:solidFill>
                  <a:srgbClr val="FFFFFF"/>
                </a:solidFill>
              </a:defRPr>
            </a:lvl7pPr>
            <a:lvl8pPr lvl="7" rtl="0">
              <a:spcBef>
                <a:spcPts val="0"/>
              </a:spcBef>
              <a:spcAft>
                <a:spcPts val="0"/>
              </a:spcAft>
              <a:buClr>
                <a:srgbClr val="FFFFFF"/>
              </a:buClr>
              <a:buSzPts val="1100"/>
              <a:buNone/>
              <a:defRPr>
                <a:solidFill>
                  <a:srgbClr val="FFFFFF"/>
                </a:solidFill>
              </a:defRPr>
            </a:lvl8pPr>
            <a:lvl9pPr lvl="8" rtl="0">
              <a:spcBef>
                <a:spcPts val="0"/>
              </a:spcBef>
              <a:spcAft>
                <a:spcPts val="0"/>
              </a:spcAft>
              <a:buClr>
                <a:srgbClr val="FFFFFF"/>
              </a:buClr>
              <a:buSzPts val="1100"/>
              <a:buNone/>
              <a:defRPr>
                <a:solidFill>
                  <a:srgbClr val="FFFFFF"/>
                </a:solidFill>
              </a:defRPr>
            </a:lvl9pPr>
          </a:lstStyle>
          <a:p>
            <a:endParaRPr/>
          </a:p>
        </p:txBody>
      </p:sp>
      <p:sp>
        <p:nvSpPr>
          <p:cNvPr id="77" name="Google Shape;77;p10"/>
          <p:cNvSpPr txBox="1">
            <a:spLocks noGrp="1"/>
          </p:cNvSpPr>
          <p:nvPr>
            <p:ph type="body" idx="1"/>
          </p:nvPr>
        </p:nvSpPr>
        <p:spPr>
          <a:xfrm>
            <a:off x="628650" y="2106475"/>
            <a:ext cx="7886700" cy="20667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Clr>
                <a:srgbClr val="FFFFFF"/>
              </a:buClr>
              <a:buSzPts val="2100"/>
              <a:buChar char="•"/>
              <a:defRPr>
                <a:solidFill>
                  <a:srgbClr val="FFFFFF"/>
                </a:solidFill>
              </a:defRPr>
            </a:lvl1pPr>
            <a:lvl2pPr marL="914400" lvl="1" indent="-342900" rtl="0">
              <a:spcBef>
                <a:spcPts val="400"/>
              </a:spcBef>
              <a:spcAft>
                <a:spcPts val="0"/>
              </a:spcAft>
              <a:buClr>
                <a:srgbClr val="FFFFFF"/>
              </a:buClr>
              <a:buSzPts val="1800"/>
              <a:buChar char="•"/>
              <a:defRPr>
                <a:solidFill>
                  <a:srgbClr val="FFFFFF"/>
                </a:solidFill>
              </a:defRPr>
            </a:lvl2pPr>
            <a:lvl3pPr marL="1371600" lvl="2" indent="-323850" rtl="0">
              <a:spcBef>
                <a:spcPts val="400"/>
              </a:spcBef>
              <a:spcAft>
                <a:spcPts val="0"/>
              </a:spcAft>
              <a:buClr>
                <a:srgbClr val="FFFFFF"/>
              </a:buClr>
              <a:buSzPts val="1500"/>
              <a:buChar char="•"/>
              <a:defRPr>
                <a:solidFill>
                  <a:srgbClr val="FFFFFF"/>
                </a:solidFill>
              </a:defRPr>
            </a:lvl3pPr>
            <a:lvl4pPr marL="1828800" lvl="3" indent="-317500" rtl="0">
              <a:spcBef>
                <a:spcPts val="400"/>
              </a:spcBef>
              <a:spcAft>
                <a:spcPts val="0"/>
              </a:spcAft>
              <a:buClr>
                <a:srgbClr val="FFFFFF"/>
              </a:buClr>
              <a:buSzPts val="1400"/>
              <a:buChar char="•"/>
              <a:defRPr>
                <a:solidFill>
                  <a:srgbClr val="FFFFFF"/>
                </a:solidFill>
              </a:defRPr>
            </a:lvl4pPr>
            <a:lvl5pPr marL="2286000" lvl="4" indent="-317500" rtl="0">
              <a:spcBef>
                <a:spcPts val="400"/>
              </a:spcBef>
              <a:spcAft>
                <a:spcPts val="0"/>
              </a:spcAft>
              <a:buClr>
                <a:srgbClr val="FFFFFF"/>
              </a:buClr>
              <a:buSzPts val="1400"/>
              <a:buChar char="•"/>
              <a:defRPr>
                <a:solidFill>
                  <a:srgbClr val="FFFFFF"/>
                </a:solidFill>
              </a:defRPr>
            </a:lvl5pPr>
            <a:lvl6pPr marL="2743200" lvl="5" indent="-317500" rtl="0">
              <a:spcBef>
                <a:spcPts val="400"/>
              </a:spcBef>
              <a:spcAft>
                <a:spcPts val="0"/>
              </a:spcAft>
              <a:buClr>
                <a:srgbClr val="FFFFFF"/>
              </a:buClr>
              <a:buSzPts val="1400"/>
              <a:buChar char="•"/>
              <a:defRPr>
                <a:solidFill>
                  <a:srgbClr val="FFFFFF"/>
                </a:solidFill>
              </a:defRPr>
            </a:lvl6pPr>
            <a:lvl7pPr marL="3200400" lvl="6" indent="-317500" rtl="0">
              <a:spcBef>
                <a:spcPts val="400"/>
              </a:spcBef>
              <a:spcAft>
                <a:spcPts val="0"/>
              </a:spcAft>
              <a:buClr>
                <a:srgbClr val="FFFFFF"/>
              </a:buClr>
              <a:buSzPts val="1400"/>
              <a:buChar char="•"/>
              <a:defRPr>
                <a:solidFill>
                  <a:srgbClr val="FFFFFF"/>
                </a:solidFill>
              </a:defRPr>
            </a:lvl7pPr>
            <a:lvl8pPr marL="3657600" lvl="7" indent="-317500" rtl="0">
              <a:spcBef>
                <a:spcPts val="400"/>
              </a:spcBef>
              <a:spcAft>
                <a:spcPts val="0"/>
              </a:spcAft>
              <a:buClr>
                <a:srgbClr val="FFFFFF"/>
              </a:buClr>
              <a:buSzPts val="1400"/>
              <a:buChar char="•"/>
              <a:defRPr>
                <a:solidFill>
                  <a:srgbClr val="FFFFFF"/>
                </a:solidFill>
              </a:defRPr>
            </a:lvl8pPr>
            <a:lvl9pPr marL="4114800" lvl="8" indent="-317500" rtl="0">
              <a:spcBef>
                <a:spcPts val="400"/>
              </a:spcBef>
              <a:spcAft>
                <a:spcPts val="0"/>
              </a:spcAft>
              <a:buClr>
                <a:srgbClr val="FFFFFF"/>
              </a:buClr>
              <a:buSzPts val="1400"/>
              <a:buChar char="•"/>
              <a:defRPr>
                <a:solidFill>
                  <a:srgbClr val="FFFFFF"/>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D94E53"/>
              </a:buClr>
              <a:buSzPts val="3300"/>
              <a:buFont typeface="Proxima Nova"/>
              <a:buNone/>
              <a:defRPr sz="3300" b="1" i="0" u="none" strike="noStrike" cap="none">
                <a:solidFill>
                  <a:srgbClr val="D94E53"/>
                </a:solidFill>
                <a:latin typeface="Proxima Nova"/>
                <a:ea typeface="Proxima Nova"/>
                <a:cs typeface="Proxima Nova"/>
                <a:sym typeface="Proxima Nova"/>
              </a:defRPr>
            </a:lvl1pPr>
            <a:lvl2pPr marR="0" lvl="1" algn="l" rtl="0">
              <a:lnSpc>
                <a:spcPct val="100000"/>
              </a:lnSpc>
              <a:spcBef>
                <a:spcPts val="0"/>
              </a:spcBef>
              <a:spcAft>
                <a:spcPts val="0"/>
              </a:spcAft>
              <a:buClr>
                <a:srgbClr val="D94E53"/>
              </a:buClr>
              <a:buSzPts val="1100"/>
              <a:buFont typeface="Arial"/>
              <a:buNone/>
              <a:defRPr sz="1400" b="0" i="0" u="none" strike="noStrike" cap="none">
                <a:solidFill>
                  <a:srgbClr val="D94E53"/>
                </a:solidFill>
                <a:latin typeface="Arial"/>
                <a:ea typeface="Arial"/>
                <a:cs typeface="Arial"/>
                <a:sym typeface="Arial"/>
              </a:defRPr>
            </a:lvl2pPr>
            <a:lvl3pPr marR="0" lvl="2" algn="l" rtl="0">
              <a:lnSpc>
                <a:spcPct val="100000"/>
              </a:lnSpc>
              <a:spcBef>
                <a:spcPts val="0"/>
              </a:spcBef>
              <a:spcAft>
                <a:spcPts val="0"/>
              </a:spcAft>
              <a:buClr>
                <a:srgbClr val="D94E53"/>
              </a:buClr>
              <a:buSzPts val="1100"/>
              <a:buFont typeface="Arial"/>
              <a:buNone/>
              <a:defRPr sz="1400" b="0" i="0" u="none" strike="noStrike" cap="none">
                <a:solidFill>
                  <a:srgbClr val="D94E53"/>
                </a:solidFill>
                <a:latin typeface="Arial"/>
                <a:ea typeface="Arial"/>
                <a:cs typeface="Arial"/>
                <a:sym typeface="Arial"/>
              </a:defRPr>
            </a:lvl3pPr>
            <a:lvl4pPr marR="0" lvl="3" algn="l" rtl="0">
              <a:lnSpc>
                <a:spcPct val="100000"/>
              </a:lnSpc>
              <a:spcBef>
                <a:spcPts val="0"/>
              </a:spcBef>
              <a:spcAft>
                <a:spcPts val="0"/>
              </a:spcAft>
              <a:buClr>
                <a:srgbClr val="D94E53"/>
              </a:buClr>
              <a:buSzPts val="1100"/>
              <a:buFont typeface="Arial"/>
              <a:buNone/>
              <a:defRPr sz="1400" b="0" i="0" u="none" strike="noStrike" cap="none">
                <a:solidFill>
                  <a:srgbClr val="D94E53"/>
                </a:solidFill>
                <a:latin typeface="Arial"/>
                <a:ea typeface="Arial"/>
                <a:cs typeface="Arial"/>
                <a:sym typeface="Arial"/>
              </a:defRPr>
            </a:lvl4pPr>
            <a:lvl5pPr marR="0" lvl="4" algn="l" rtl="0">
              <a:lnSpc>
                <a:spcPct val="100000"/>
              </a:lnSpc>
              <a:spcBef>
                <a:spcPts val="0"/>
              </a:spcBef>
              <a:spcAft>
                <a:spcPts val="0"/>
              </a:spcAft>
              <a:buClr>
                <a:srgbClr val="D94E53"/>
              </a:buClr>
              <a:buSzPts val="1100"/>
              <a:buFont typeface="Arial"/>
              <a:buNone/>
              <a:defRPr sz="1400" b="0" i="0" u="none" strike="noStrike" cap="none">
                <a:solidFill>
                  <a:srgbClr val="D94E53"/>
                </a:solidFill>
                <a:latin typeface="Arial"/>
                <a:ea typeface="Arial"/>
                <a:cs typeface="Arial"/>
                <a:sym typeface="Arial"/>
              </a:defRPr>
            </a:lvl5pPr>
            <a:lvl6pPr marR="0" lvl="5" algn="l" rtl="0">
              <a:lnSpc>
                <a:spcPct val="100000"/>
              </a:lnSpc>
              <a:spcBef>
                <a:spcPts val="0"/>
              </a:spcBef>
              <a:spcAft>
                <a:spcPts val="0"/>
              </a:spcAft>
              <a:buClr>
                <a:srgbClr val="D94E53"/>
              </a:buClr>
              <a:buSzPts val="1100"/>
              <a:buFont typeface="Arial"/>
              <a:buNone/>
              <a:defRPr sz="1400" b="0" i="0" u="none" strike="noStrike" cap="none">
                <a:solidFill>
                  <a:srgbClr val="D94E53"/>
                </a:solidFill>
                <a:latin typeface="Arial"/>
                <a:ea typeface="Arial"/>
                <a:cs typeface="Arial"/>
                <a:sym typeface="Arial"/>
              </a:defRPr>
            </a:lvl6pPr>
            <a:lvl7pPr marR="0" lvl="6" algn="l" rtl="0">
              <a:lnSpc>
                <a:spcPct val="100000"/>
              </a:lnSpc>
              <a:spcBef>
                <a:spcPts val="0"/>
              </a:spcBef>
              <a:spcAft>
                <a:spcPts val="0"/>
              </a:spcAft>
              <a:buClr>
                <a:srgbClr val="D94E53"/>
              </a:buClr>
              <a:buSzPts val="1100"/>
              <a:buFont typeface="Arial"/>
              <a:buNone/>
              <a:defRPr sz="1400" b="0" i="0" u="none" strike="noStrike" cap="none">
                <a:solidFill>
                  <a:srgbClr val="D94E53"/>
                </a:solidFill>
                <a:latin typeface="Arial"/>
                <a:ea typeface="Arial"/>
                <a:cs typeface="Arial"/>
                <a:sym typeface="Arial"/>
              </a:defRPr>
            </a:lvl7pPr>
            <a:lvl8pPr marR="0" lvl="7" algn="l" rtl="0">
              <a:lnSpc>
                <a:spcPct val="100000"/>
              </a:lnSpc>
              <a:spcBef>
                <a:spcPts val="0"/>
              </a:spcBef>
              <a:spcAft>
                <a:spcPts val="0"/>
              </a:spcAft>
              <a:buClr>
                <a:srgbClr val="D94E53"/>
              </a:buClr>
              <a:buSzPts val="1100"/>
              <a:buFont typeface="Arial"/>
              <a:buNone/>
              <a:defRPr sz="1400" b="0" i="0" u="none" strike="noStrike" cap="none">
                <a:solidFill>
                  <a:srgbClr val="D94E53"/>
                </a:solidFill>
                <a:latin typeface="Arial"/>
                <a:ea typeface="Arial"/>
                <a:cs typeface="Arial"/>
                <a:sym typeface="Arial"/>
              </a:defRPr>
            </a:lvl8pPr>
            <a:lvl9pPr marR="0" lvl="8" algn="l" rtl="0">
              <a:lnSpc>
                <a:spcPct val="100000"/>
              </a:lnSpc>
              <a:spcBef>
                <a:spcPts val="0"/>
              </a:spcBef>
              <a:spcAft>
                <a:spcPts val="0"/>
              </a:spcAft>
              <a:buClr>
                <a:srgbClr val="D94E53"/>
              </a:buClr>
              <a:buSzPts val="1100"/>
              <a:buFont typeface="Arial"/>
              <a:buNone/>
              <a:defRPr sz="1400" b="0" i="0" u="none" strike="noStrike" cap="none">
                <a:solidFill>
                  <a:srgbClr val="D94E53"/>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Proxima Nova Rg"/>
                <a:ea typeface="Proxima Nova Rg"/>
                <a:cs typeface="Proxima Nova Rg"/>
                <a:sym typeface="Proxima Nova"/>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Proxima Nova Rg"/>
                <a:ea typeface="Proxima Nova Rg"/>
                <a:cs typeface="Proxima Nova Rg"/>
                <a:sym typeface="Proxima Nova"/>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Proxima Nova Rg"/>
                <a:ea typeface="Proxima Nova Rg"/>
                <a:cs typeface="Proxima Nova Rg"/>
                <a:sym typeface="Proxima Nova"/>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roxima Nova Rg"/>
                <a:ea typeface="Proxima Nova Rg"/>
                <a:cs typeface="Proxima Nova Rg"/>
                <a:sym typeface="Proxima Nova"/>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7" r:id="rId2"/>
    <p:sldLayoutId id="2147483649" r:id="rId3"/>
    <p:sldLayoutId id="2147483668" r:id="rId4"/>
    <p:sldLayoutId id="2147483652" r:id="rId5"/>
    <p:sldLayoutId id="2147483666" r:id="rId6"/>
    <p:sldLayoutId id="2147483654" r:id="rId7"/>
    <p:sldLayoutId id="2147483655" r:id="rId8"/>
    <p:sldLayoutId id="2147483656" r:id="rId9"/>
    <p:sldLayoutId id="2147483657" r:id="rId10"/>
    <p:sldLayoutId id="2147483658" r:id="rId11"/>
    <p:sldLayoutId id="2147483659" r:id="rId12"/>
    <p:sldLayoutId id="214748366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nhsa.org/wp-content/uploads/2024/04/8ReasonsYoullLoveWorkingAtHeadStart.pptx"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nhsa.org/wp-content/uploads/2024/04/HowToEnrollRefugeeChildrenInHeadStart.pdf"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nhsa.org/resource/how-head-start-can-support-the-refugee-community/"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ctrTitle"/>
          </p:nvPr>
        </p:nvSpPr>
        <p:spPr>
          <a:xfrm>
            <a:off x="620775" y="848605"/>
            <a:ext cx="7902515" cy="701700"/>
          </a:xfrm>
          <a:prstGeom prst="rect">
            <a:avLst/>
          </a:prstGeom>
        </p:spPr>
        <p:txBody>
          <a:bodyPr spcFirstLastPara="1" wrap="square" lIns="68575" tIns="34275" rIns="68575" bIns="34275" anchor="b" anchorCtr="0">
            <a:noAutofit/>
          </a:bodyPr>
          <a:lstStyle/>
          <a:p>
            <a:pPr marL="0" lvl="0" indent="0" algn="r" rtl="0">
              <a:spcBef>
                <a:spcPts val="800"/>
              </a:spcBef>
              <a:spcAft>
                <a:spcPts val="0"/>
              </a:spcAft>
              <a:buNone/>
            </a:pPr>
            <a:r>
              <a:rPr lang="en-US" sz="2400"/>
              <a:t>How Head Start and Refugee Resettlement Agencies Can Work Together to Serve the Refugee Community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6"/>
          <p:cNvSpPr txBox="1">
            <a:spLocks noGrp="1"/>
          </p:cNvSpPr>
          <p:nvPr>
            <p:ph type="title"/>
          </p:nvPr>
        </p:nvSpPr>
        <p:spPr>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Poster example</a:t>
            </a:r>
            <a:endParaRPr sz="2400"/>
          </a:p>
        </p:txBody>
      </p:sp>
      <p:sp>
        <p:nvSpPr>
          <p:cNvPr id="3" name="TextBox 2">
            <a:extLst>
              <a:ext uri="{FF2B5EF4-FFF2-40B4-BE49-F238E27FC236}">
                <a16:creationId xmlns:a16="http://schemas.microsoft.com/office/drawing/2014/main" id="{66AE3651-3304-4CF7-AA81-278C5BEEA29F}"/>
              </a:ext>
            </a:extLst>
          </p:cNvPr>
          <p:cNvSpPr txBox="1"/>
          <p:nvPr/>
        </p:nvSpPr>
        <p:spPr>
          <a:xfrm>
            <a:off x="318450" y="1774614"/>
            <a:ext cx="3974399" cy="954107"/>
          </a:xfrm>
          <a:prstGeom prst="rect">
            <a:avLst/>
          </a:prstGeom>
          <a:noFill/>
        </p:spPr>
        <p:txBody>
          <a:bodyPr wrap="square" rtlCol="0">
            <a:spAutoFit/>
          </a:bodyPr>
          <a:lstStyle/>
          <a:p>
            <a:r>
              <a:rPr lang="en-US">
                <a:latin typeface="Proxima Nova Rg" panose="020B0604020202020204" charset="0"/>
              </a:rPr>
              <a:t>Consider printing and hanging the posters </a:t>
            </a:r>
            <a:br>
              <a:rPr lang="en-US">
                <a:latin typeface="Proxima Nova Rg" panose="020B0604020202020204" charset="0"/>
              </a:rPr>
            </a:br>
            <a:r>
              <a:rPr lang="en-US">
                <a:latin typeface="Proxima Nova Rg" panose="020B0604020202020204" charset="0"/>
              </a:rPr>
              <a:t>in this toolkit to help advertise Head Start opportunities and benefits for children and families with refugee status. </a:t>
            </a:r>
          </a:p>
        </p:txBody>
      </p:sp>
      <p:pic>
        <p:nvPicPr>
          <p:cNvPr id="5" name="Picture 4" descr="A white and blue flyer with text&#10;&#10;Description automatically generated">
            <a:hlinkClick r:id="rId3"/>
            <a:extLst>
              <a:ext uri="{FF2B5EF4-FFF2-40B4-BE49-F238E27FC236}">
                <a16:creationId xmlns:a16="http://schemas.microsoft.com/office/drawing/2014/main" id="{8D0D9494-80E9-1B7A-A1C9-E0E33AFFB320}"/>
              </a:ext>
            </a:extLst>
          </p:cNvPr>
          <p:cNvPicPr>
            <a:picLocks noChangeAspect="1"/>
          </p:cNvPicPr>
          <p:nvPr/>
        </p:nvPicPr>
        <p:blipFill>
          <a:blip r:embed="rId4"/>
          <a:stretch>
            <a:fillRect/>
          </a:stretch>
        </p:blipFill>
        <p:spPr>
          <a:xfrm>
            <a:off x="5250127" y="311504"/>
            <a:ext cx="3491808" cy="45204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6973-0BE2-270A-D753-F3B9480D8392}"/>
              </a:ext>
            </a:extLst>
          </p:cNvPr>
          <p:cNvSpPr>
            <a:spLocks noGrp="1"/>
          </p:cNvSpPr>
          <p:nvPr>
            <p:ph type="title"/>
          </p:nvPr>
        </p:nvSpPr>
        <p:spPr/>
        <p:txBody>
          <a:bodyPr/>
          <a:lstStyle/>
          <a:p>
            <a:r>
              <a:rPr lang="en-US" sz="2400"/>
              <a:t>Fact sheet example</a:t>
            </a:r>
          </a:p>
        </p:txBody>
      </p:sp>
      <p:sp>
        <p:nvSpPr>
          <p:cNvPr id="6" name="TextBox 5">
            <a:extLst>
              <a:ext uri="{FF2B5EF4-FFF2-40B4-BE49-F238E27FC236}">
                <a16:creationId xmlns:a16="http://schemas.microsoft.com/office/drawing/2014/main" id="{2A3B92D1-AF71-1191-DD03-ADC58BCFCE63}"/>
              </a:ext>
            </a:extLst>
          </p:cNvPr>
          <p:cNvSpPr txBox="1"/>
          <p:nvPr/>
        </p:nvSpPr>
        <p:spPr>
          <a:xfrm>
            <a:off x="318450" y="1763375"/>
            <a:ext cx="3865844" cy="1169551"/>
          </a:xfrm>
          <a:prstGeom prst="rect">
            <a:avLst/>
          </a:prstGeom>
          <a:noFill/>
        </p:spPr>
        <p:txBody>
          <a:bodyPr wrap="square" rtlCol="0">
            <a:spAutoFit/>
          </a:bodyPr>
          <a:lstStyle/>
          <a:p>
            <a:r>
              <a:rPr lang="en-US">
                <a:latin typeface="Proxima Nova Rg" panose="020B0604020202020204" charset="0"/>
              </a:rPr>
              <a:t>You can reference the fact sheets in this toolkit when introducing Head Start to families with refugee status. Fact sheets contain simple, clear information on Head Start benefits; how to enroll children; and how to apply for jobs.</a:t>
            </a:r>
          </a:p>
        </p:txBody>
      </p:sp>
      <p:pic>
        <p:nvPicPr>
          <p:cNvPr id="3" name="Picture 2">
            <a:hlinkClick r:id="rId2"/>
            <a:extLst>
              <a:ext uri="{FF2B5EF4-FFF2-40B4-BE49-F238E27FC236}">
                <a16:creationId xmlns:a16="http://schemas.microsoft.com/office/drawing/2014/main" id="{ACBBE69A-6AEE-E6C2-A294-A48CA66CCF25}"/>
              </a:ext>
            </a:extLst>
          </p:cNvPr>
          <p:cNvPicPr>
            <a:picLocks noChangeAspect="1"/>
          </p:cNvPicPr>
          <p:nvPr/>
        </p:nvPicPr>
        <p:blipFill>
          <a:blip r:embed="rId3"/>
          <a:srcRect/>
          <a:stretch/>
        </p:blipFill>
        <p:spPr>
          <a:xfrm>
            <a:off x="5250127" y="311566"/>
            <a:ext cx="3491808" cy="4520368"/>
          </a:xfrm>
          <a:prstGeom prst="rect">
            <a:avLst/>
          </a:prstGeom>
        </p:spPr>
      </p:pic>
    </p:spTree>
    <p:extLst>
      <p:ext uri="{BB962C8B-B14F-4D97-AF65-F5344CB8AC3E}">
        <p14:creationId xmlns:p14="http://schemas.microsoft.com/office/powerpoint/2010/main" val="4271832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Key takeaways</a:t>
            </a:r>
          </a:p>
        </p:txBody>
      </p:sp>
      <p:pic>
        <p:nvPicPr>
          <p:cNvPr id="5" name="Picture 4">
            <a:extLst>
              <a:ext uri="{FF2B5EF4-FFF2-40B4-BE49-F238E27FC236}">
                <a16:creationId xmlns:a16="http://schemas.microsoft.com/office/drawing/2014/main" id="{732930FD-6E16-46AB-F518-100FCAC66993}"/>
              </a:ext>
            </a:extLst>
          </p:cNvPr>
          <p:cNvPicPr>
            <a:picLocks noChangeAspect="1"/>
          </p:cNvPicPr>
          <p:nvPr/>
        </p:nvPicPr>
        <p:blipFill>
          <a:blip r:embed="rId3"/>
          <a:srcRect/>
          <a:stretch/>
        </p:blipFill>
        <p:spPr>
          <a:xfrm>
            <a:off x="795112" y="1381125"/>
            <a:ext cx="509270" cy="509270"/>
          </a:xfrm>
          <a:prstGeom prst="rect">
            <a:avLst/>
          </a:prstGeom>
        </p:spPr>
      </p:pic>
      <p:pic>
        <p:nvPicPr>
          <p:cNvPr id="11" name="Picture 10">
            <a:extLst>
              <a:ext uri="{FF2B5EF4-FFF2-40B4-BE49-F238E27FC236}">
                <a16:creationId xmlns:a16="http://schemas.microsoft.com/office/drawing/2014/main" id="{B4E29052-73BB-6C93-A0AF-1DD51136B070}"/>
              </a:ext>
            </a:extLst>
          </p:cNvPr>
          <p:cNvPicPr>
            <a:picLocks noChangeAspect="1"/>
          </p:cNvPicPr>
          <p:nvPr/>
        </p:nvPicPr>
        <p:blipFill>
          <a:blip r:embed="rId4"/>
          <a:srcRect/>
          <a:stretch/>
        </p:blipFill>
        <p:spPr>
          <a:xfrm>
            <a:off x="795112" y="2027753"/>
            <a:ext cx="509270" cy="509270"/>
          </a:xfrm>
          <a:prstGeom prst="rect">
            <a:avLst/>
          </a:prstGeom>
        </p:spPr>
      </p:pic>
      <p:pic>
        <p:nvPicPr>
          <p:cNvPr id="13" name="Picture 12">
            <a:extLst>
              <a:ext uri="{FF2B5EF4-FFF2-40B4-BE49-F238E27FC236}">
                <a16:creationId xmlns:a16="http://schemas.microsoft.com/office/drawing/2014/main" id="{1915C377-71FF-2563-CAFC-406EDB896516}"/>
              </a:ext>
            </a:extLst>
          </p:cNvPr>
          <p:cNvPicPr>
            <a:picLocks noChangeAspect="1"/>
          </p:cNvPicPr>
          <p:nvPr/>
        </p:nvPicPr>
        <p:blipFill>
          <a:blip r:embed="rId5"/>
          <a:srcRect/>
          <a:stretch/>
        </p:blipFill>
        <p:spPr>
          <a:xfrm>
            <a:off x="762232" y="2615622"/>
            <a:ext cx="578725" cy="578725"/>
          </a:xfrm>
          <a:prstGeom prst="rect">
            <a:avLst/>
          </a:prstGeom>
        </p:spPr>
      </p:pic>
      <p:graphicFrame>
        <p:nvGraphicFramePr>
          <p:cNvPr id="4" name="Table 3">
            <a:extLst>
              <a:ext uri="{FF2B5EF4-FFF2-40B4-BE49-F238E27FC236}">
                <a16:creationId xmlns:a16="http://schemas.microsoft.com/office/drawing/2014/main" id="{89B57B48-1DE4-4AFE-1F6D-28833A1027C3}"/>
              </a:ext>
            </a:extLst>
          </p:cNvPr>
          <p:cNvGraphicFramePr>
            <a:graphicFrameLocks noGrp="1"/>
          </p:cNvGraphicFramePr>
          <p:nvPr>
            <p:extLst>
              <p:ext uri="{D42A27DB-BD31-4B8C-83A1-F6EECF244321}">
                <p14:modId xmlns:p14="http://schemas.microsoft.com/office/powerpoint/2010/main" val="981947967"/>
              </p:ext>
            </p:extLst>
          </p:nvPr>
        </p:nvGraphicFramePr>
        <p:xfrm>
          <a:off x="1524000" y="1330317"/>
          <a:ext cx="6352614" cy="3200400"/>
        </p:xfrm>
        <a:graphic>
          <a:graphicData uri="http://schemas.openxmlformats.org/drawingml/2006/table">
            <a:tbl>
              <a:tblPr firstRow="1" bandRow="1">
                <a:tableStyleId>{A1F7B4F1-4A26-4C6B-BAD3-A63032FC97E8}</a:tableStyleId>
              </a:tblPr>
              <a:tblGrid>
                <a:gridCol w="6352614">
                  <a:extLst>
                    <a:ext uri="{9D8B030D-6E8A-4147-A177-3AD203B41FA5}">
                      <a16:colId xmlns:a16="http://schemas.microsoft.com/office/drawing/2014/main" val="3383328730"/>
                    </a:ext>
                  </a:extLst>
                </a:gridCol>
              </a:tblGrid>
              <a:tr h="640080">
                <a:tc>
                  <a:txBody>
                    <a:bodyPr/>
                    <a:lstStyle/>
                    <a:p>
                      <a:pPr marL="0" indent="0">
                        <a:spcBef>
                          <a:spcPts val="0"/>
                        </a:spcBef>
                        <a:spcAft>
                          <a:spcPts val="2000"/>
                        </a:spcAft>
                        <a:buSzPct val="100000"/>
                        <a:buNone/>
                      </a:pPr>
                      <a:r>
                        <a:rPr lang="en-US" sz="1000">
                          <a:solidFill>
                            <a:schemeClr val="tx1"/>
                          </a:solidFill>
                          <a:latin typeface="Proxima Nova Rg" panose="020B0604020202020204" charset="0"/>
                        </a:rPr>
                        <a:t>Head Start </a:t>
                      </a:r>
                      <a:r>
                        <a:rPr lang="en-US" sz="1000">
                          <a:latin typeface="Proxima Nova Rg" panose="020B0604020202020204" charset="0"/>
                        </a:rPr>
                        <a:t>is an early childhood education model committed to </a:t>
                      </a:r>
                      <a:r>
                        <a:rPr lang="en-US" sz="1000" b="1">
                          <a:solidFill>
                            <a:srgbClr val="1B4B69"/>
                          </a:solidFill>
                          <a:latin typeface="Proxima Nova" panose="020B0604020202020204" charset="0"/>
                        </a:rPr>
                        <a:t>360-degree development of the whole child</a:t>
                      </a:r>
                      <a:r>
                        <a:rPr lang="en-US" sz="1000">
                          <a:latin typeface="Proxima Nova Rg" panose="020B0604020202020204" charset="0"/>
                        </a:rPr>
                        <a:t>—providing a strong foundation to help set children up for a lifetime of learning and growth in school and in the wider world.</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3350161"/>
                  </a:ext>
                </a:extLst>
              </a:tr>
              <a:tr h="640080">
                <a:tc>
                  <a:txBody>
                    <a:bodyPr/>
                    <a:lstStyle/>
                    <a:p>
                      <a:pPr marL="0" indent="0">
                        <a:spcBef>
                          <a:spcPts val="0"/>
                        </a:spcBef>
                        <a:spcAft>
                          <a:spcPts val="2000"/>
                        </a:spcAft>
                        <a:buSzPct val="100000"/>
                        <a:buNone/>
                      </a:pPr>
                      <a:r>
                        <a:rPr lang="en-US" sz="1000">
                          <a:latin typeface="Proxima Nova Rg" panose="020B0604020202020204" charset="0"/>
                        </a:rPr>
                        <a:t>Head Start is an </a:t>
                      </a:r>
                      <a:r>
                        <a:rPr lang="en-US" sz="1000" b="1">
                          <a:solidFill>
                            <a:srgbClr val="1B4B69"/>
                          </a:solidFill>
                          <a:latin typeface="Proxima Nova" panose="020B0604020202020204" charset="0"/>
                        </a:rPr>
                        <a:t>ideal partner to support families with refugee status </a:t>
                      </a:r>
                      <a:r>
                        <a:rPr lang="en-US" sz="1000">
                          <a:latin typeface="Proxima Nova Rg" panose="020B0604020202020204" charset="0"/>
                        </a:rPr>
                        <a:t>as they integrate into new communities in the United States. </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88661"/>
                  </a:ext>
                </a:extLst>
              </a:tr>
              <a:tr h="640080">
                <a:tc>
                  <a:txBody>
                    <a:bodyPr/>
                    <a:lstStyle/>
                    <a:p>
                      <a:pPr marL="0" indent="0">
                        <a:spcBef>
                          <a:spcPts val="0"/>
                        </a:spcBef>
                        <a:spcAft>
                          <a:spcPts val="2000"/>
                        </a:spcAft>
                        <a:buSzPct val="100000"/>
                        <a:buNone/>
                      </a:pPr>
                      <a:r>
                        <a:rPr lang="en-US" sz="1000">
                          <a:latin typeface="Proxima Nova Rg" panose="020B0604020202020204" charset="0"/>
                        </a:rPr>
                        <a:t>Children enrolled in Head Start receive </a:t>
                      </a:r>
                      <a:r>
                        <a:rPr lang="en-US" sz="1000" b="1">
                          <a:solidFill>
                            <a:srgbClr val="1B4B69"/>
                          </a:solidFill>
                          <a:latin typeface="Proxima Nova" panose="020B0604020202020204" charset="0"/>
                        </a:rPr>
                        <a:t>a range of services </a:t>
                      </a:r>
                      <a:r>
                        <a:rPr lang="en-US" sz="1000">
                          <a:latin typeface="Proxima Nova Rg" panose="020B0604020202020204" charset="0"/>
                        </a:rPr>
                        <a:t>including but not limited to free health and development screenings, oral and mental health support, guidance in early learning and development, and nutritious meals and snacks.</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3977338"/>
                  </a:ext>
                </a:extLst>
              </a:tr>
              <a:tr h="6400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Proxima Nova Rg" panose="020B0604020202020204" charset="0"/>
                        </a:rPr>
                        <a:t>Parents and guardians of enrolled children are eligible to apply for </a:t>
                      </a:r>
                      <a:r>
                        <a:rPr lang="en-US" sz="1000" b="1">
                          <a:solidFill>
                            <a:srgbClr val="1B4B69"/>
                          </a:solidFill>
                          <a:latin typeface="Proxima Nova" panose="020B0604020202020204" charset="0"/>
                        </a:rPr>
                        <a:t>employment with Head Start</a:t>
                      </a:r>
                      <a:r>
                        <a:rPr lang="en-US" sz="1000">
                          <a:latin typeface="Proxima Nova Rg" panose="020B0604020202020204" charset="0"/>
                        </a:rPr>
                        <a:t>, which offers a </a:t>
                      </a:r>
                      <a:r>
                        <a:rPr lang="en-US" sz="1000" b="1">
                          <a:solidFill>
                            <a:srgbClr val="1B4B69"/>
                          </a:solidFill>
                          <a:latin typeface="Proxima Nova Rg" panose="020B0604020202020204" charset="0"/>
                        </a:rPr>
                        <a:t>wide range of </a:t>
                      </a:r>
                      <a:r>
                        <a:rPr lang="en-US" sz="1000" b="1">
                          <a:solidFill>
                            <a:srgbClr val="1B4B69"/>
                          </a:solidFill>
                          <a:latin typeface="Proxima Nova" panose="020B0604020202020204" charset="0"/>
                        </a:rPr>
                        <a:t>jobs</a:t>
                      </a:r>
                      <a:r>
                        <a:rPr lang="en-US" sz="1000">
                          <a:latin typeface="Proxima Nova Rg" panose="020B0604020202020204" charset="0"/>
                        </a:rPr>
                        <a:t>. This gives parents and guardians the opportunity to work at the same place their child learns.</a:t>
                      </a:r>
                      <a:endParaRPr lang="en-US" sz="1000" dirty="0">
                        <a:latin typeface="Proxima Nova Rg" panose="020B0604020202020204" charset="0"/>
                      </a:endParaRP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1238874"/>
                  </a:ext>
                </a:extLst>
              </a:tr>
              <a:tr h="640080">
                <a:tc>
                  <a:txBody>
                    <a:bodyPr/>
                    <a:lstStyle/>
                    <a:p>
                      <a:pPr marL="0" indent="0">
                        <a:spcBef>
                          <a:spcPts val="0"/>
                        </a:spcBef>
                        <a:spcAft>
                          <a:spcPts val="2000"/>
                        </a:spcAft>
                        <a:buSzPct val="100000"/>
                        <a:buNone/>
                      </a:pPr>
                      <a:r>
                        <a:rPr lang="en-US" sz="1000">
                          <a:latin typeface="Proxima Nova Rg" panose="020B0604020202020204" charset="0"/>
                        </a:rPr>
                        <a:t>Head Start has created </a:t>
                      </a:r>
                      <a:r>
                        <a:rPr lang="en-US" sz="1000" b="1">
                          <a:solidFill>
                            <a:srgbClr val="1B4B69"/>
                          </a:solidFill>
                          <a:latin typeface="Proxima Nova" panose="020B0604020202020204" charset="0"/>
                        </a:rPr>
                        <a:t>a new toolkit with customizable materials </a:t>
                      </a:r>
                      <a:r>
                        <a:rPr lang="en-US" sz="1000">
                          <a:latin typeface="Proxima Nova Rg" panose="020B0604020202020204" charset="0"/>
                        </a:rPr>
                        <a:t>that resettlement agencies can use to </a:t>
                      </a:r>
                      <a:r>
                        <a:rPr lang="en-US" sz="1000" b="1">
                          <a:solidFill>
                            <a:srgbClr val="1B4B69"/>
                          </a:solidFill>
                          <a:latin typeface="Proxima Nova" panose="020B0604020202020204" charset="0"/>
                        </a:rPr>
                        <a:t>connect children and families with refugee status to Head Start</a:t>
                      </a:r>
                      <a:r>
                        <a:rPr lang="en-US" sz="1000">
                          <a:latin typeface="Proxima Nova Rg" panose="020B0604020202020204" charset="0"/>
                        </a:rPr>
                        <a:t>. Materials include fact sheets, posters/flyers, social media advertisements, and text messages. </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8113349"/>
                  </a:ext>
                </a:extLst>
              </a:tr>
            </a:tbl>
          </a:graphicData>
        </a:graphic>
      </p:graphicFrame>
      <p:pic>
        <p:nvPicPr>
          <p:cNvPr id="6" name="Picture 5">
            <a:extLst>
              <a:ext uri="{FF2B5EF4-FFF2-40B4-BE49-F238E27FC236}">
                <a16:creationId xmlns:a16="http://schemas.microsoft.com/office/drawing/2014/main" id="{A845E395-0E4B-1361-B469-7076EECBB398}"/>
              </a:ext>
            </a:extLst>
          </p:cNvPr>
          <p:cNvPicPr>
            <a:picLocks noChangeAspect="1"/>
          </p:cNvPicPr>
          <p:nvPr/>
        </p:nvPicPr>
        <p:blipFill>
          <a:blip r:embed="rId6"/>
          <a:srcRect/>
          <a:stretch/>
        </p:blipFill>
        <p:spPr>
          <a:xfrm>
            <a:off x="795112" y="3321009"/>
            <a:ext cx="509270" cy="509270"/>
          </a:xfrm>
          <a:prstGeom prst="rect">
            <a:avLst/>
          </a:prstGeom>
        </p:spPr>
      </p:pic>
      <p:pic>
        <p:nvPicPr>
          <p:cNvPr id="12" name="Picture 11">
            <a:extLst>
              <a:ext uri="{FF2B5EF4-FFF2-40B4-BE49-F238E27FC236}">
                <a16:creationId xmlns:a16="http://schemas.microsoft.com/office/drawing/2014/main" id="{86121946-9DD1-3E26-69BD-EEE85744B682}"/>
              </a:ext>
            </a:extLst>
          </p:cNvPr>
          <p:cNvPicPr>
            <a:picLocks noChangeAspect="1"/>
          </p:cNvPicPr>
          <p:nvPr/>
        </p:nvPicPr>
        <p:blipFill>
          <a:blip r:embed="rId7"/>
          <a:srcRect/>
          <a:stretch/>
        </p:blipFill>
        <p:spPr>
          <a:xfrm>
            <a:off x="795112" y="3966778"/>
            <a:ext cx="509270" cy="509270"/>
          </a:xfrm>
          <a:prstGeom prst="rect">
            <a:avLst/>
          </a:prstGeom>
        </p:spPr>
      </p:pic>
    </p:spTree>
    <p:extLst>
      <p:ext uri="{BB962C8B-B14F-4D97-AF65-F5344CB8AC3E}">
        <p14:creationId xmlns:p14="http://schemas.microsoft.com/office/powerpoint/2010/main" val="1982904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prstGeom prst="rect">
            <a:avLst/>
          </a:prstGeom>
        </p:spPr>
        <p:txBody>
          <a:bodyPr spcFirstLastPara="1" wrap="square" lIns="68575" tIns="34275" rIns="68575" bIns="34275" anchor="ctr" anchorCtr="0">
            <a:noAutofit/>
          </a:bodyPr>
          <a:lstStyle/>
          <a:p>
            <a:pPr marL="0" lvl="0" indent="0" rtl="0">
              <a:spcBef>
                <a:spcPts val="0"/>
              </a:spcBef>
              <a:spcAft>
                <a:spcPts val="0"/>
              </a:spcAft>
              <a:buNone/>
            </a:pPr>
            <a:r>
              <a:rPr lang="en-US" sz="2400"/>
              <a:t>Contact information</a:t>
            </a:r>
          </a:p>
        </p:txBody>
      </p:sp>
      <p:sp>
        <p:nvSpPr>
          <p:cNvPr id="4" name="TextBox 3">
            <a:extLst>
              <a:ext uri="{FF2B5EF4-FFF2-40B4-BE49-F238E27FC236}">
                <a16:creationId xmlns:a16="http://schemas.microsoft.com/office/drawing/2014/main" id="{F208A73D-ABD0-3B3B-6117-A21EB89F3543}"/>
              </a:ext>
            </a:extLst>
          </p:cNvPr>
          <p:cNvSpPr txBox="1"/>
          <p:nvPr/>
        </p:nvSpPr>
        <p:spPr>
          <a:xfrm>
            <a:off x="746708" y="1468936"/>
            <a:ext cx="6963192" cy="523220"/>
          </a:xfrm>
          <a:prstGeom prst="rect">
            <a:avLst/>
          </a:prstGeom>
          <a:noFill/>
        </p:spPr>
        <p:txBody>
          <a:bodyPr wrap="square" rtlCol="0">
            <a:spAutoFit/>
          </a:bodyPr>
          <a:lstStyle/>
          <a:p>
            <a:r>
              <a:rPr lang="en-US"/>
              <a:t>For more information about Head Start, or if you’d like assistance with enrollment or job applications, please reach out to me at the email address or phone number below.</a:t>
            </a:r>
          </a:p>
        </p:txBody>
      </p:sp>
      <p:pic>
        <p:nvPicPr>
          <p:cNvPr id="8" name="Graphic 7" descr="User with solid fill">
            <a:extLst>
              <a:ext uri="{FF2B5EF4-FFF2-40B4-BE49-F238E27FC236}">
                <a16:creationId xmlns:a16="http://schemas.microsoft.com/office/drawing/2014/main" id="{6F4A27BD-2E89-B701-AD8F-C3E77DC7B4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536" y="2195324"/>
            <a:ext cx="365760" cy="365760"/>
          </a:xfrm>
          <a:prstGeom prst="rect">
            <a:avLst/>
          </a:prstGeom>
        </p:spPr>
      </p:pic>
      <p:sp>
        <p:nvSpPr>
          <p:cNvPr id="9" name="TextBox 8">
            <a:extLst>
              <a:ext uri="{FF2B5EF4-FFF2-40B4-BE49-F238E27FC236}">
                <a16:creationId xmlns:a16="http://schemas.microsoft.com/office/drawing/2014/main" id="{990926C2-CF40-CB55-ABBB-BC597BFF406A}"/>
              </a:ext>
            </a:extLst>
          </p:cNvPr>
          <p:cNvSpPr txBox="1"/>
          <p:nvPr/>
        </p:nvSpPr>
        <p:spPr>
          <a:xfrm>
            <a:off x="1409952" y="2212296"/>
            <a:ext cx="1853392" cy="365760"/>
          </a:xfrm>
          <a:prstGeom prst="rect">
            <a:avLst/>
          </a:prstGeom>
          <a:noFill/>
        </p:spPr>
        <p:txBody>
          <a:bodyPr wrap="none" rtlCol="0">
            <a:spAutoFit/>
          </a:bodyPr>
          <a:lstStyle/>
          <a:p>
            <a:r>
              <a:rPr lang="en-US"/>
              <a:t>PRESENTER NAME</a:t>
            </a:r>
          </a:p>
        </p:txBody>
      </p:sp>
      <p:sp>
        <p:nvSpPr>
          <p:cNvPr id="10" name="TextBox 9">
            <a:extLst>
              <a:ext uri="{FF2B5EF4-FFF2-40B4-BE49-F238E27FC236}">
                <a16:creationId xmlns:a16="http://schemas.microsoft.com/office/drawing/2014/main" id="{A7378DE3-14CF-9C3C-16B6-14C249663F03}"/>
              </a:ext>
            </a:extLst>
          </p:cNvPr>
          <p:cNvSpPr txBox="1"/>
          <p:nvPr/>
        </p:nvSpPr>
        <p:spPr>
          <a:xfrm>
            <a:off x="1409952" y="2705344"/>
            <a:ext cx="3132589" cy="365760"/>
          </a:xfrm>
          <a:prstGeom prst="rect">
            <a:avLst/>
          </a:prstGeom>
          <a:noFill/>
        </p:spPr>
        <p:txBody>
          <a:bodyPr wrap="none" rtlCol="0">
            <a:spAutoFit/>
          </a:bodyPr>
          <a:lstStyle/>
          <a:p>
            <a:r>
              <a:rPr lang="en-US"/>
              <a:t>PHONE NUMBER (XXX) XXX-XXXX</a:t>
            </a:r>
          </a:p>
        </p:txBody>
      </p:sp>
      <p:pic>
        <p:nvPicPr>
          <p:cNvPr id="12" name="Graphic 11" descr="Receiver with solid fill">
            <a:extLst>
              <a:ext uri="{FF2B5EF4-FFF2-40B4-BE49-F238E27FC236}">
                <a16:creationId xmlns:a16="http://schemas.microsoft.com/office/drawing/2014/main" id="{B00B9A54-98AA-8E43-1A79-B54035E973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654" y="2682594"/>
            <a:ext cx="365760" cy="365760"/>
          </a:xfrm>
          <a:prstGeom prst="rect">
            <a:avLst/>
          </a:prstGeom>
        </p:spPr>
      </p:pic>
      <p:sp>
        <p:nvSpPr>
          <p:cNvPr id="13" name="TextBox 12">
            <a:extLst>
              <a:ext uri="{FF2B5EF4-FFF2-40B4-BE49-F238E27FC236}">
                <a16:creationId xmlns:a16="http://schemas.microsoft.com/office/drawing/2014/main" id="{1C50E814-1EDF-49A5-2972-DDFF9829DB46}"/>
              </a:ext>
            </a:extLst>
          </p:cNvPr>
          <p:cNvSpPr txBox="1"/>
          <p:nvPr/>
        </p:nvSpPr>
        <p:spPr>
          <a:xfrm>
            <a:off x="1409952" y="3225789"/>
            <a:ext cx="1643399" cy="365760"/>
          </a:xfrm>
          <a:prstGeom prst="rect">
            <a:avLst/>
          </a:prstGeom>
          <a:noFill/>
        </p:spPr>
        <p:txBody>
          <a:bodyPr wrap="none" rtlCol="0">
            <a:spAutoFit/>
          </a:bodyPr>
          <a:lstStyle/>
          <a:p>
            <a:r>
              <a:rPr lang="en-US"/>
              <a:t>EMAIL ADDRESS</a:t>
            </a:r>
          </a:p>
        </p:txBody>
      </p:sp>
      <p:sp>
        <p:nvSpPr>
          <p:cNvPr id="14" name="TextBox 13">
            <a:extLst>
              <a:ext uri="{FF2B5EF4-FFF2-40B4-BE49-F238E27FC236}">
                <a16:creationId xmlns:a16="http://schemas.microsoft.com/office/drawing/2014/main" id="{3A5948B5-1154-335D-C166-958B1283BA93}"/>
              </a:ext>
            </a:extLst>
          </p:cNvPr>
          <p:cNvSpPr txBox="1"/>
          <p:nvPr/>
        </p:nvSpPr>
        <p:spPr>
          <a:xfrm>
            <a:off x="1409952" y="3771991"/>
            <a:ext cx="2834640" cy="365760"/>
          </a:xfrm>
          <a:prstGeom prst="rect">
            <a:avLst/>
          </a:prstGeom>
          <a:noFill/>
        </p:spPr>
        <p:txBody>
          <a:bodyPr wrap="none" rtlCol="0">
            <a:spAutoFit/>
          </a:bodyPr>
          <a:lstStyle/>
          <a:p>
            <a:r>
              <a:rPr lang="en-US"/>
              <a:t>HEAD START PROGRAM NAME</a:t>
            </a:r>
          </a:p>
        </p:txBody>
      </p:sp>
      <p:sp>
        <p:nvSpPr>
          <p:cNvPr id="15" name="TextBox 14">
            <a:extLst>
              <a:ext uri="{FF2B5EF4-FFF2-40B4-BE49-F238E27FC236}">
                <a16:creationId xmlns:a16="http://schemas.microsoft.com/office/drawing/2014/main" id="{C7CC8E69-6066-C739-2E43-90DF367CAC8A}"/>
              </a:ext>
            </a:extLst>
          </p:cNvPr>
          <p:cNvSpPr txBox="1"/>
          <p:nvPr/>
        </p:nvSpPr>
        <p:spPr>
          <a:xfrm>
            <a:off x="1409952" y="4260765"/>
            <a:ext cx="4924746" cy="365760"/>
          </a:xfrm>
          <a:prstGeom prst="rect">
            <a:avLst/>
          </a:prstGeom>
          <a:noFill/>
        </p:spPr>
        <p:txBody>
          <a:bodyPr wrap="none" rtlCol="0">
            <a:spAutoFit/>
          </a:bodyPr>
          <a:lstStyle/>
          <a:p>
            <a:r>
              <a:rPr lang="en-US"/>
              <a:t>PROGRAM STREET ADDRESS, STATE, CITY, ZIP CODE</a:t>
            </a:r>
          </a:p>
        </p:txBody>
      </p:sp>
      <p:pic>
        <p:nvPicPr>
          <p:cNvPr id="17" name="Graphic 16" descr="Email with solid fill">
            <a:extLst>
              <a:ext uri="{FF2B5EF4-FFF2-40B4-BE49-F238E27FC236}">
                <a16:creationId xmlns:a16="http://schemas.microsoft.com/office/drawing/2014/main" id="{3352843F-1E7E-F6A2-0E95-0749E60D82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2536" y="3187567"/>
            <a:ext cx="365760" cy="365760"/>
          </a:xfrm>
          <a:prstGeom prst="rect">
            <a:avLst/>
          </a:prstGeom>
        </p:spPr>
      </p:pic>
      <p:pic>
        <p:nvPicPr>
          <p:cNvPr id="19" name="Graphic 18" descr="Schoolhouse outline">
            <a:extLst>
              <a:ext uri="{FF2B5EF4-FFF2-40B4-BE49-F238E27FC236}">
                <a16:creationId xmlns:a16="http://schemas.microsoft.com/office/drawing/2014/main" id="{E892FEA2-051F-5513-8D78-06F765FA9B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2752" y="4169325"/>
            <a:ext cx="457200" cy="457200"/>
          </a:xfrm>
          <a:prstGeom prst="rect">
            <a:avLst/>
          </a:prstGeom>
        </p:spPr>
      </p:pic>
      <p:pic>
        <p:nvPicPr>
          <p:cNvPr id="23" name="Graphic 22" descr="Lunch Box with solid fill">
            <a:extLst>
              <a:ext uri="{FF2B5EF4-FFF2-40B4-BE49-F238E27FC236}">
                <a16:creationId xmlns:a16="http://schemas.microsoft.com/office/drawing/2014/main" id="{683EADC8-AAD8-AB69-7DB6-742C875B90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9380" y="3681877"/>
            <a:ext cx="368916" cy="368916"/>
          </a:xfrm>
          <a:prstGeom prst="rect">
            <a:avLst/>
          </a:prstGeom>
        </p:spPr>
      </p:pic>
    </p:spTree>
    <p:extLst>
      <p:ext uri="{BB962C8B-B14F-4D97-AF65-F5344CB8AC3E}">
        <p14:creationId xmlns:p14="http://schemas.microsoft.com/office/powerpoint/2010/main" val="291607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Introducing Head Start and Early Head Start</a:t>
            </a:r>
          </a:p>
        </p:txBody>
      </p:sp>
      <p:pic>
        <p:nvPicPr>
          <p:cNvPr id="5" name="Picture 4" descr="A group of colorful shapes&#10;&#10;Description automatically generated">
            <a:extLst>
              <a:ext uri="{FF2B5EF4-FFF2-40B4-BE49-F238E27FC236}">
                <a16:creationId xmlns:a16="http://schemas.microsoft.com/office/drawing/2014/main" id="{732930FD-6E16-46AB-F518-100FCAC66993}"/>
              </a:ext>
            </a:extLst>
          </p:cNvPr>
          <p:cNvPicPr>
            <a:picLocks noChangeAspect="1"/>
          </p:cNvPicPr>
          <p:nvPr/>
        </p:nvPicPr>
        <p:blipFill>
          <a:blip r:embed="rId3"/>
          <a:stretch>
            <a:fillRect/>
          </a:stretch>
        </p:blipFill>
        <p:spPr>
          <a:xfrm>
            <a:off x="795112" y="1381125"/>
            <a:ext cx="509270" cy="509270"/>
          </a:xfrm>
          <a:prstGeom prst="rect">
            <a:avLst/>
          </a:prstGeom>
        </p:spPr>
      </p:pic>
      <p:pic>
        <p:nvPicPr>
          <p:cNvPr id="11" name="Picture 10">
            <a:extLst>
              <a:ext uri="{FF2B5EF4-FFF2-40B4-BE49-F238E27FC236}">
                <a16:creationId xmlns:a16="http://schemas.microsoft.com/office/drawing/2014/main" id="{B4E29052-73BB-6C93-A0AF-1DD51136B070}"/>
              </a:ext>
            </a:extLst>
          </p:cNvPr>
          <p:cNvPicPr>
            <a:picLocks noChangeAspect="1"/>
          </p:cNvPicPr>
          <p:nvPr/>
        </p:nvPicPr>
        <p:blipFill>
          <a:blip r:embed="rId4"/>
          <a:srcRect/>
          <a:stretch/>
        </p:blipFill>
        <p:spPr>
          <a:xfrm>
            <a:off x="795112" y="1973696"/>
            <a:ext cx="509270" cy="509270"/>
          </a:xfrm>
          <a:prstGeom prst="rect">
            <a:avLst/>
          </a:prstGeom>
        </p:spPr>
      </p:pic>
      <p:pic>
        <p:nvPicPr>
          <p:cNvPr id="13" name="Picture 12">
            <a:extLst>
              <a:ext uri="{FF2B5EF4-FFF2-40B4-BE49-F238E27FC236}">
                <a16:creationId xmlns:a16="http://schemas.microsoft.com/office/drawing/2014/main" id="{1915C377-71FF-2563-CAFC-406EDB896516}"/>
              </a:ext>
            </a:extLst>
          </p:cNvPr>
          <p:cNvPicPr>
            <a:picLocks noChangeAspect="1"/>
          </p:cNvPicPr>
          <p:nvPr/>
        </p:nvPicPr>
        <p:blipFill>
          <a:blip r:embed="rId5"/>
          <a:srcRect/>
          <a:stretch/>
        </p:blipFill>
        <p:spPr>
          <a:xfrm>
            <a:off x="795112" y="2537023"/>
            <a:ext cx="509270" cy="509270"/>
          </a:xfrm>
          <a:prstGeom prst="rect">
            <a:avLst/>
          </a:prstGeom>
        </p:spPr>
      </p:pic>
      <p:graphicFrame>
        <p:nvGraphicFramePr>
          <p:cNvPr id="4" name="Table 3">
            <a:extLst>
              <a:ext uri="{FF2B5EF4-FFF2-40B4-BE49-F238E27FC236}">
                <a16:creationId xmlns:a16="http://schemas.microsoft.com/office/drawing/2014/main" id="{89B57B48-1DE4-4AFE-1F6D-28833A1027C3}"/>
              </a:ext>
            </a:extLst>
          </p:cNvPr>
          <p:cNvGraphicFramePr>
            <a:graphicFrameLocks noGrp="1"/>
          </p:cNvGraphicFramePr>
          <p:nvPr>
            <p:extLst>
              <p:ext uri="{D42A27DB-BD31-4B8C-83A1-F6EECF244321}">
                <p14:modId xmlns:p14="http://schemas.microsoft.com/office/powerpoint/2010/main" val="2578749067"/>
              </p:ext>
            </p:extLst>
          </p:nvPr>
        </p:nvGraphicFramePr>
        <p:xfrm>
          <a:off x="1524000" y="1330317"/>
          <a:ext cx="5635752" cy="3414728"/>
        </p:xfrm>
        <a:graphic>
          <a:graphicData uri="http://schemas.openxmlformats.org/drawingml/2006/table">
            <a:tbl>
              <a:tblPr firstRow="1" bandRow="1">
                <a:tableStyleId>{A1F7B4F1-4A26-4C6B-BAD3-A63032FC97E8}</a:tableStyleId>
              </a:tblPr>
              <a:tblGrid>
                <a:gridCol w="5635752">
                  <a:extLst>
                    <a:ext uri="{9D8B030D-6E8A-4147-A177-3AD203B41FA5}">
                      <a16:colId xmlns:a16="http://schemas.microsoft.com/office/drawing/2014/main" val="3383328730"/>
                    </a:ext>
                  </a:extLst>
                </a:gridCol>
              </a:tblGrid>
              <a:tr h="64980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b="1">
                          <a:solidFill>
                            <a:srgbClr val="1B4B69"/>
                          </a:solidFill>
                          <a:latin typeface="Proxima Nova" panose="020B0604020202020204" charset="0"/>
                        </a:rPr>
                        <a:t>Head Start </a:t>
                      </a:r>
                      <a:r>
                        <a:rPr lang="en-US" sz="1000">
                          <a:latin typeface="Proxima Nova Rg" panose="020B0604020202020204" charset="0"/>
                        </a:rPr>
                        <a:t>is an </a:t>
                      </a:r>
                      <a:r>
                        <a:rPr lang="en-US" sz="1000" b="1">
                          <a:solidFill>
                            <a:srgbClr val="1B4B69"/>
                          </a:solidFill>
                          <a:latin typeface="Proxima Nova" panose="020B0604020202020204" charset="0"/>
                        </a:rPr>
                        <a:t>early childhood education model</a:t>
                      </a:r>
                      <a:r>
                        <a:rPr lang="en-US" sz="1000">
                          <a:solidFill>
                            <a:srgbClr val="1B4B69"/>
                          </a:solidFill>
                          <a:latin typeface="Proxima Nova Rg" panose="020B0604020202020204" charset="0"/>
                        </a:rPr>
                        <a:t> </a:t>
                      </a:r>
                      <a:r>
                        <a:rPr lang="en-US" sz="1000">
                          <a:latin typeface="Proxima Nova Rg" panose="020B0604020202020204" charset="0"/>
                        </a:rPr>
                        <a:t>committed to 360-degree development of the whole child—providing a strong foundation to help set children up for </a:t>
                      </a:r>
                      <a:r>
                        <a:rPr lang="en-US" sz="1000" b="1">
                          <a:solidFill>
                            <a:srgbClr val="1B4B69"/>
                          </a:solidFill>
                          <a:latin typeface="Proxima Nova" panose="020B0604020202020204" charset="0"/>
                        </a:rPr>
                        <a:t>a lifetime of learning and growth</a:t>
                      </a:r>
                      <a:r>
                        <a:rPr lang="en-US" sz="1000">
                          <a:latin typeface="Proxima Nova Rg" panose="020B0604020202020204" charset="0"/>
                        </a:rPr>
                        <a:t> in school and in the wider world.</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3350161"/>
                  </a:ext>
                </a:extLst>
              </a:tr>
              <a:tr h="55697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Proxima Nova Rg" panose="020B0604020202020204" charset="0"/>
                        </a:rPr>
                        <a:t>Head Start preschool programs serve the families of children </a:t>
                      </a:r>
                      <a:r>
                        <a:rPr lang="en-US" sz="1000" b="1" i="0" u="none" strike="noStrike" cap="none">
                          <a:solidFill>
                            <a:srgbClr val="1B4B69"/>
                          </a:solidFill>
                          <a:latin typeface="Proxima Nova" panose="020B0604020202020204" charset="0"/>
                          <a:cs typeface="Arial"/>
                          <a:sym typeface="Arial"/>
                        </a:rPr>
                        <a:t>ages 3 and 4</a:t>
                      </a:r>
                      <a:r>
                        <a:rPr lang="en-US" sz="1000">
                          <a:latin typeface="Proxima Nova Rg" panose="020B0604020202020204" charset="0"/>
                        </a:rPr>
                        <a:t>.</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88661"/>
                  </a:ext>
                </a:extLst>
              </a:tr>
              <a:tr h="53700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Proxima Nova Rg" panose="020B0604020202020204" charset="0"/>
                        </a:rPr>
                        <a:t>Early Head Start programs serve pregnant women and the families of children from birth </a:t>
                      </a:r>
                      <a:br>
                        <a:rPr lang="en-US" sz="1000">
                          <a:latin typeface="Proxima Nova Rg" panose="020B0604020202020204" charset="0"/>
                        </a:rPr>
                      </a:br>
                      <a:r>
                        <a:rPr lang="en-US" sz="1000">
                          <a:latin typeface="Proxima Nova Rg" panose="020B0604020202020204" charset="0"/>
                        </a:rPr>
                        <a:t>through </a:t>
                      </a:r>
                      <a:r>
                        <a:rPr lang="en-US" sz="1000" b="1" i="0" u="none" strike="noStrike" cap="none">
                          <a:solidFill>
                            <a:srgbClr val="1B4B69"/>
                          </a:solidFill>
                          <a:latin typeface="Proxima Nova" panose="020B0604020202020204" charset="0"/>
                          <a:cs typeface="Arial"/>
                          <a:sym typeface="Arial"/>
                        </a:rPr>
                        <a:t>age 2</a:t>
                      </a:r>
                      <a:r>
                        <a:rPr lang="en-US" sz="1000">
                          <a:latin typeface="Proxima Nova Rg" panose="020B0604020202020204" charset="0"/>
                        </a:rPr>
                        <a:t>. </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3977338"/>
                  </a:ext>
                </a:extLst>
              </a:tr>
              <a:tr h="55697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latin typeface="Proxima Nova Rg" panose="020B0604020202020204" charset="0"/>
                        </a:rPr>
                        <a:t>Services are delivered in child development centers (schools with classrooms), in the home, </a:t>
                      </a:r>
                      <a:br>
                        <a:rPr lang="en-US" sz="1000">
                          <a:latin typeface="Proxima Nova Rg" panose="020B0604020202020204" charset="0"/>
                        </a:rPr>
                      </a:br>
                      <a:r>
                        <a:rPr lang="en-US" sz="1000">
                          <a:latin typeface="Proxima Nova Rg" panose="020B0604020202020204" charset="0"/>
                        </a:rPr>
                        <a:t>or in a family child care setting (such as an in-home daycare) in </a:t>
                      </a:r>
                      <a:r>
                        <a:rPr lang="en-US" sz="1000" b="1">
                          <a:solidFill>
                            <a:srgbClr val="1B4B69"/>
                          </a:solidFill>
                          <a:latin typeface="Proxima Nova" panose="020B0604020202020204" charset="0"/>
                        </a:rPr>
                        <a:t>every state</a:t>
                      </a:r>
                      <a:r>
                        <a:rPr lang="en-US" sz="1000">
                          <a:latin typeface="Proxima Nova Rg" panose="020B0604020202020204" charset="0"/>
                        </a:rPr>
                        <a:t>. </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1238874"/>
                  </a:ext>
                </a:extLst>
              </a:tr>
              <a:tr h="556979">
                <a:tc>
                  <a:txBody>
                    <a:bodyPr/>
                    <a:lstStyle/>
                    <a:p>
                      <a:pPr marL="0" indent="0">
                        <a:buSzPct val="100000"/>
                        <a:buNone/>
                      </a:pPr>
                      <a:r>
                        <a:rPr lang="en-US" sz="1000" b="1">
                          <a:solidFill>
                            <a:srgbClr val="1B4B69"/>
                          </a:solidFill>
                        </a:rPr>
                        <a:t>1,700 agencies </a:t>
                      </a:r>
                      <a:r>
                        <a:rPr lang="en-US" sz="1000">
                          <a:solidFill>
                            <a:schemeClr val="tx1"/>
                          </a:solidFill>
                        </a:rPr>
                        <a:t>across the United States </a:t>
                      </a:r>
                      <a:r>
                        <a:rPr lang="en-US" sz="1000"/>
                        <a:t>tailor this federal program to the needs of families </a:t>
                      </a:r>
                      <a:br>
                        <a:rPr lang="en-US" sz="1000"/>
                      </a:br>
                      <a:r>
                        <a:rPr lang="en-US" sz="1000"/>
                        <a:t>in their service areas.</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8113349"/>
                  </a:ext>
                </a:extLst>
              </a:tr>
              <a:tr h="55697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a:t>Head Start programs work to employ </a:t>
                      </a:r>
                      <a:r>
                        <a:rPr lang="en-US" sz="1000" b="1">
                          <a:solidFill>
                            <a:srgbClr val="1B4B69"/>
                          </a:solidFill>
                        </a:rPr>
                        <a:t>parents of children with refugee status</a:t>
                      </a:r>
                      <a:r>
                        <a:rPr lang="en-US" sz="1000"/>
                        <a:t> in a variety </a:t>
                      </a:r>
                      <a:br>
                        <a:rPr lang="en-US" sz="1000"/>
                      </a:br>
                      <a:r>
                        <a:rPr lang="en-US" sz="1000"/>
                        <a:t>of skilled and unskilled positions.</a:t>
                      </a:r>
                    </a:p>
                  </a:txBody>
                  <a:tcPr marT="91440" marB="91440" anchor="ctr">
                    <a:lnL w="12700" cap="flat" cmpd="sng">
                      <a:noFill/>
                      <a:prstDash val="solid"/>
                      <a:round/>
                      <a:headEnd type="none" w="sm" len="sm"/>
                      <a:tailEnd type="none" w="sm" len="sm"/>
                    </a:lnL>
                    <a:lnR w="12700" cap="flat" cmpd="sng">
                      <a:noFill/>
                      <a:prstDash val="solid"/>
                      <a:round/>
                      <a:headEnd type="none" w="sm" len="sm"/>
                      <a:tailEnd type="none" w="sm" len="sm"/>
                    </a:lnR>
                    <a:lnT w="635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026101922"/>
                  </a:ext>
                </a:extLst>
              </a:tr>
            </a:tbl>
          </a:graphicData>
        </a:graphic>
      </p:graphicFrame>
      <p:pic>
        <p:nvPicPr>
          <p:cNvPr id="6" name="Picture 5">
            <a:extLst>
              <a:ext uri="{FF2B5EF4-FFF2-40B4-BE49-F238E27FC236}">
                <a16:creationId xmlns:a16="http://schemas.microsoft.com/office/drawing/2014/main" id="{A845E395-0E4B-1361-B469-7076EECBB398}"/>
              </a:ext>
            </a:extLst>
          </p:cNvPr>
          <p:cNvPicPr>
            <a:picLocks noChangeAspect="1"/>
          </p:cNvPicPr>
          <p:nvPr/>
        </p:nvPicPr>
        <p:blipFill>
          <a:blip r:embed="rId6"/>
          <a:srcRect/>
          <a:stretch/>
        </p:blipFill>
        <p:spPr>
          <a:xfrm>
            <a:off x="795112" y="3105703"/>
            <a:ext cx="509270" cy="509270"/>
          </a:xfrm>
          <a:prstGeom prst="rect">
            <a:avLst/>
          </a:prstGeom>
        </p:spPr>
      </p:pic>
      <p:pic>
        <p:nvPicPr>
          <p:cNvPr id="12" name="Picture 11">
            <a:extLst>
              <a:ext uri="{FF2B5EF4-FFF2-40B4-BE49-F238E27FC236}">
                <a16:creationId xmlns:a16="http://schemas.microsoft.com/office/drawing/2014/main" id="{86121946-9DD1-3E26-69BD-EEE85744B682}"/>
              </a:ext>
            </a:extLst>
          </p:cNvPr>
          <p:cNvPicPr>
            <a:picLocks noChangeAspect="1"/>
          </p:cNvPicPr>
          <p:nvPr/>
        </p:nvPicPr>
        <p:blipFill>
          <a:blip r:embed="rId7"/>
          <a:srcRect/>
          <a:stretch/>
        </p:blipFill>
        <p:spPr>
          <a:xfrm>
            <a:off x="795112" y="3670739"/>
            <a:ext cx="509270" cy="509270"/>
          </a:xfrm>
          <a:prstGeom prst="rect">
            <a:avLst/>
          </a:prstGeom>
        </p:spPr>
      </p:pic>
      <p:pic>
        <p:nvPicPr>
          <p:cNvPr id="15" name="Picture 14">
            <a:extLst>
              <a:ext uri="{FF2B5EF4-FFF2-40B4-BE49-F238E27FC236}">
                <a16:creationId xmlns:a16="http://schemas.microsoft.com/office/drawing/2014/main" id="{D9E02B83-4D6A-B694-9FED-E01AA37C9771}"/>
              </a:ext>
            </a:extLst>
          </p:cNvPr>
          <p:cNvPicPr>
            <a:picLocks noChangeAspect="1"/>
          </p:cNvPicPr>
          <p:nvPr/>
        </p:nvPicPr>
        <p:blipFill>
          <a:blip r:embed="rId8"/>
          <a:srcRect/>
          <a:stretch/>
        </p:blipFill>
        <p:spPr>
          <a:xfrm>
            <a:off x="813402" y="4235775"/>
            <a:ext cx="509270" cy="509270"/>
          </a:xfrm>
          <a:prstGeom prst="rect">
            <a:avLst/>
          </a:prstGeom>
        </p:spPr>
      </p:pic>
    </p:spTree>
    <p:extLst>
      <p:ext uri="{BB962C8B-B14F-4D97-AF65-F5344CB8AC3E}">
        <p14:creationId xmlns:p14="http://schemas.microsoft.com/office/powerpoint/2010/main" val="118436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628650" y="273844"/>
            <a:ext cx="574387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Head Start is a fantastic fit for families and children with refugee status</a:t>
            </a:r>
          </a:p>
        </p:txBody>
      </p:sp>
      <p:cxnSp>
        <p:nvCxnSpPr>
          <p:cNvPr id="2" name="Straight Connector 1">
            <a:extLst>
              <a:ext uri="{FF2B5EF4-FFF2-40B4-BE49-F238E27FC236}">
                <a16:creationId xmlns:a16="http://schemas.microsoft.com/office/drawing/2014/main" id="{4D383A14-64C7-4F4D-A1FC-20B4DC80232D}"/>
              </a:ext>
            </a:extLst>
          </p:cNvPr>
          <p:cNvCxnSpPr>
            <a:cxnSpLocks/>
          </p:cNvCxnSpPr>
          <p:nvPr/>
        </p:nvCxnSpPr>
        <p:spPr>
          <a:xfrm>
            <a:off x="5715800" y="2838043"/>
            <a:ext cx="2096941" cy="0"/>
          </a:xfrm>
          <a:prstGeom prst="line">
            <a:avLst/>
          </a:prstGeom>
          <a:noFill/>
          <a:ln w="3175"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 name="TextBox 2">
            <a:extLst>
              <a:ext uri="{FF2B5EF4-FFF2-40B4-BE49-F238E27FC236}">
                <a16:creationId xmlns:a16="http://schemas.microsoft.com/office/drawing/2014/main" id="{71D83D93-D71C-30FD-55C3-89073B045F81}"/>
              </a:ext>
            </a:extLst>
          </p:cNvPr>
          <p:cNvSpPr txBox="1"/>
          <p:nvPr/>
        </p:nvSpPr>
        <p:spPr>
          <a:xfrm>
            <a:off x="5715800" y="1814674"/>
            <a:ext cx="2453287" cy="8781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lang="en-US" sz="1050">
                <a:latin typeface="Proxima Nova Rg" panose="020B0604020202020204" charset="0"/>
              </a:rPr>
              <a:t>Head Start’s work epitomizes the </a:t>
            </a:r>
            <a:r>
              <a:rPr lang="en-US" sz="1050" b="1">
                <a:solidFill>
                  <a:srgbClr val="0083BB"/>
                </a:solidFill>
                <a:latin typeface="Proxima Nova" panose="020B0604020202020204" charset="0"/>
              </a:rPr>
              <a:t>hope and promise of a better life </a:t>
            </a:r>
            <a:r>
              <a:rPr lang="en-US" sz="1050">
                <a:solidFill>
                  <a:schemeClr val="tx1"/>
                </a:solidFill>
                <a:latin typeface="Proxima Nova Rg" panose="020B0604020202020204" charset="0"/>
              </a:rPr>
              <a:t>in the United States </a:t>
            </a:r>
            <a:r>
              <a:rPr lang="en-US" sz="1050">
                <a:latin typeface="Proxima Nova Rg" panose="020B0604020202020204" charset="0"/>
              </a:rPr>
              <a:t>that many people with refugee status risk their lives to obtain.</a:t>
            </a:r>
            <a:endParaRPr kumimoji="0" lang="en-US" sz="1050" b="0" i="0" u="none" strike="noStrike" cap="none" spc="0" normalizeH="0" baseline="0">
              <a:ln>
                <a:noFill/>
              </a:ln>
              <a:solidFill>
                <a:srgbClr val="212121"/>
              </a:solidFill>
              <a:effectLst/>
              <a:uFillTx/>
              <a:latin typeface="Proxima Nova Rg" panose="020B0604020202020204" charset="0"/>
              <a:ea typeface="+mn-ea"/>
              <a:cs typeface="+mn-cs"/>
              <a:sym typeface="Helvetica Light"/>
            </a:endParaRPr>
          </a:p>
        </p:txBody>
      </p:sp>
      <p:cxnSp>
        <p:nvCxnSpPr>
          <p:cNvPr id="4" name="Straight Connector 3">
            <a:extLst>
              <a:ext uri="{FF2B5EF4-FFF2-40B4-BE49-F238E27FC236}">
                <a16:creationId xmlns:a16="http://schemas.microsoft.com/office/drawing/2014/main" id="{FEB3825B-EA68-7740-20A9-BEE47FE689B9}"/>
              </a:ext>
            </a:extLst>
          </p:cNvPr>
          <p:cNvCxnSpPr>
            <a:cxnSpLocks/>
          </p:cNvCxnSpPr>
          <p:nvPr/>
        </p:nvCxnSpPr>
        <p:spPr>
          <a:xfrm>
            <a:off x="5729530" y="4206239"/>
            <a:ext cx="2188699" cy="0"/>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A063CA28-025A-3C7E-6139-C0FAC91524A6}"/>
              </a:ext>
            </a:extLst>
          </p:cNvPr>
          <p:cNvSpPr txBox="1"/>
          <p:nvPr/>
        </p:nvSpPr>
        <p:spPr>
          <a:xfrm>
            <a:off x="5729530" y="3393781"/>
            <a:ext cx="2439557" cy="5873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buSzPct val="100000"/>
            </a:pPr>
            <a:r>
              <a:rPr lang="en-US" sz="1050">
                <a:latin typeface="Proxima Nova Rg" panose="020B0604020202020204" charset="0"/>
              </a:rPr>
              <a:t>Head Start has long recognized that </a:t>
            </a:r>
            <a:r>
              <a:rPr lang="en-US" sz="1050" b="1">
                <a:solidFill>
                  <a:srgbClr val="0083BB"/>
                </a:solidFill>
                <a:latin typeface="Proxima Nova" panose="020B0604020202020204" charset="0"/>
              </a:rPr>
              <a:t>equity and inclusion </a:t>
            </a:r>
            <a:r>
              <a:rPr lang="en-US" sz="1050">
                <a:latin typeface="Proxima Nova Rg" panose="020B0604020202020204" charset="0"/>
              </a:rPr>
              <a:t>are critical to effective community engagement. </a:t>
            </a:r>
          </a:p>
        </p:txBody>
      </p:sp>
      <p:cxnSp>
        <p:nvCxnSpPr>
          <p:cNvPr id="11" name="Straight Connector 10">
            <a:extLst>
              <a:ext uri="{FF2B5EF4-FFF2-40B4-BE49-F238E27FC236}">
                <a16:creationId xmlns:a16="http://schemas.microsoft.com/office/drawing/2014/main" id="{D6D9185C-068A-DDED-4A74-7FD77583294E}"/>
              </a:ext>
            </a:extLst>
          </p:cNvPr>
          <p:cNvCxnSpPr>
            <a:cxnSpLocks/>
          </p:cNvCxnSpPr>
          <p:nvPr/>
        </p:nvCxnSpPr>
        <p:spPr>
          <a:xfrm>
            <a:off x="1863652" y="2849046"/>
            <a:ext cx="2133210" cy="0"/>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A0A40552-9702-226B-4CCC-F53E611F94ED}"/>
              </a:ext>
            </a:extLst>
          </p:cNvPr>
          <p:cNvSpPr txBox="1"/>
          <p:nvPr/>
        </p:nvSpPr>
        <p:spPr>
          <a:xfrm>
            <a:off x="1863652" y="1850934"/>
            <a:ext cx="2332139" cy="8781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hangingPunct="0">
              <a:lnSpc>
                <a:spcPct val="120000"/>
              </a:lnSpc>
              <a:buClrTx/>
            </a:pPr>
            <a:r>
              <a:rPr lang="en-US" sz="1050">
                <a:latin typeface="Proxima Nova Rg" panose="020B0604020202020204" charset="0"/>
              </a:rPr>
              <a:t>Head Start is an </a:t>
            </a:r>
            <a:r>
              <a:rPr lang="en-US" sz="1050" b="1">
                <a:solidFill>
                  <a:srgbClr val="0083BB"/>
                </a:solidFill>
                <a:latin typeface="Proxima Nova" panose="020B0604020202020204" charset="0"/>
              </a:rPr>
              <a:t>ideal partner to support families with refugee status </a:t>
            </a:r>
            <a:r>
              <a:rPr lang="en-US" sz="1050">
                <a:latin typeface="Proxima Nova Rg" panose="020B0604020202020204" charset="0"/>
              </a:rPr>
              <a:t>as they integrate into new communities in the United States. </a:t>
            </a:r>
          </a:p>
        </p:txBody>
      </p:sp>
      <p:cxnSp>
        <p:nvCxnSpPr>
          <p:cNvPr id="13" name="Straight Connector 12">
            <a:extLst>
              <a:ext uri="{FF2B5EF4-FFF2-40B4-BE49-F238E27FC236}">
                <a16:creationId xmlns:a16="http://schemas.microsoft.com/office/drawing/2014/main" id="{AB301B11-3837-8B7C-51E5-287F893E4076}"/>
              </a:ext>
            </a:extLst>
          </p:cNvPr>
          <p:cNvCxnSpPr>
            <a:cxnSpLocks/>
          </p:cNvCxnSpPr>
          <p:nvPr/>
        </p:nvCxnSpPr>
        <p:spPr>
          <a:xfrm>
            <a:off x="1875581" y="4230900"/>
            <a:ext cx="2133210" cy="0"/>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77A71EC0-C87B-0A54-2BC6-29FC59C681CE}"/>
              </a:ext>
            </a:extLst>
          </p:cNvPr>
          <p:cNvSpPr txBox="1"/>
          <p:nvPr/>
        </p:nvSpPr>
        <p:spPr>
          <a:xfrm>
            <a:off x="1875581" y="3333545"/>
            <a:ext cx="2202429" cy="8781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lang="en-US" sz="1050">
                <a:latin typeface="Proxima Nova Rg" panose="020B0604020202020204" charset="0"/>
              </a:rPr>
              <a:t>Head Start’s </a:t>
            </a:r>
            <a:r>
              <a:rPr lang="en-US" sz="1050" b="1" dirty="0">
                <a:solidFill>
                  <a:srgbClr val="0083BB"/>
                </a:solidFill>
                <a:latin typeface="Proxima Nova" panose="020B0604020202020204" charset="0"/>
              </a:rPr>
              <a:t>strengths-based</a:t>
            </a:r>
            <a:r>
              <a:rPr lang="en-US" sz="1050" b="1">
                <a:solidFill>
                  <a:srgbClr val="0083BB"/>
                </a:solidFill>
                <a:latin typeface="Proxima Nova" panose="020B0604020202020204" charset="0"/>
              </a:rPr>
              <a:t> approach</a:t>
            </a:r>
            <a:r>
              <a:rPr lang="en-US" sz="1050">
                <a:latin typeface="Proxima Nova Rg" panose="020B0604020202020204" charset="0"/>
              </a:rPr>
              <a:t> focuses on one’s abilities rather than one’s shortcomings.</a:t>
            </a:r>
            <a:endParaRPr kumimoji="0" lang="en-US" sz="1050" b="0" i="0" u="none" strike="noStrike" cap="none" spc="0" normalizeH="0" baseline="0">
              <a:ln>
                <a:noFill/>
              </a:ln>
              <a:solidFill>
                <a:srgbClr val="212121"/>
              </a:solidFill>
              <a:effectLst/>
              <a:uFillTx/>
              <a:latin typeface="Proxima Nova Rg" panose="020B0604020202020204" charset="0"/>
              <a:ea typeface="+mn-ea"/>
              <a:cs typeface="+mn-cs"/>
              <a:sym typeface="Helvetica Light"/>
            </a:endParaRPr>
          </a:p>
        </p:txBody>
      </p:sp>
      <p:pic>
        <p:nvPicPr>
          <p:cNvPr id="8" name="Picture 7" descr="A group of colorful people&#10;&#10;Description automatically generated">
            <a:extLst>
              <a:ext uri="{FF2B5EF4-FFF2-40B4-BE49-F238E27FC236}">
                <a16:creationId xmlns:a16="http://schemas.microsoft.com/office/drawing/2014/main" id="{39F7A67C-81D9-688A-101B-6BD4CAEB72B0}"/>
              </a:ext>
            </a:extLst>
          </p:cNvPr>
          <p:cNvPicPr>
            <a:picLocks noChangeAspect="1"/>
          </p:cNvPicPr>
          <p:nvPr/>
        </p:nvPicPr>
        <p:blipFill>
          <a:blip r:embed="rId3"/>
          <a:stretch>
            <a:fillRect/>
          </a:stretch>
        </p:blipFill>
        <p:spPr>
          <a:xfrm>
            <a:off x="474210" y="1509774"/>
            <a:ext cx="1508336" cy="1508336"/>
          </a:xfrm>
          <a:prstGeom prst="rect">
            <a:avLst/>
          </a:prstGeom>
        </p:spPr>
      </p:pic>
      <p:pic>
        <p:nvPicPr>
          <p:cNvPr id="9" name="Picture 8">
            <a:extLst>
              <a:ext uri="{FF2B5EF4-FFF2-40B4-BE49-F238E27FC236}">
                <a16:creationId xmlns:a16="http://schemas.microsoft.com/office/drawing/2014/main" id="{D1ECB5C3-944A-6845-53C9-85FA131814D6}"/>
              </a:ext>
            </a:extLst>
          </p:cNvPr>
          <p:cNvPicPr>
            <a:picLocks noChangeAspect="1"/>
          </p:cNvPicPr>
          <p:nvPr/>
        </p:nvPicPr>
        <p:blipFill>
          <a:blip r:embed="rId4"/>
          <a:srcRect/>
          <a:stretch/>
        </p:blipFill>
        <p:spPr>
          <a:xfrm>
            <a:off x="556134" y="3103002"/>
            <a:ext cx="1339273" cy="1339273"/>
          </a:xfrm>
          <a:prstGeom prst="rect">
            <a:avLst/>
          </a:prstGeom>
        </p:spPr>
      </p:pic>
      <p:pic>
        <p:nvPicPr>
          <p:cNvPr id="16" name="Picture 15">
            <a:extLst>
              <a:ext uri="{FF2B5EF4-FFF2-40B4-BE49-F238E27FC236}">
                <a16:creationId xmlns:a16="http://schemas.microsoft.com/office/drawing/2014/main" id="{D4D84008-24C5-6589-8197-6AA374561847}"/>
              </a:ext>
            </a:extLst>
          </p:cNvPr>
          <p:cNvPicPr>
            <a:picLocks noChangeAspect="1"/>
          </p:cNvPicPr>
          <p:nvPr/>
        </p:nvPicPr>
        <p:blipFill>
          <a:blip r:embed="rId5"/>
          <a:srcRect/>
          <a:stretch/>
        </p:blipFill>
        <p:spPr>
          <a:xfrm>
            <a:off x="4321284" y="1509774"/>
            <a:ext cx="1508336" cy="1508336"/>
          </a:xfrm>
          <a:prstGeom prst="rect">
            <a:avLst/>
          </a:prstGeom>
        </p:spPr>
      </p:pic>
      <p:pic>
        <p:nvPicPr>
          <p:cNvPr id="17" name="Picture 16">
            <a:extLst>
              <a:ext uri="{FF2B5EF4-FFF2-40B4-BE49-F238E27FC236}">
                <a16:creationId xmlns:a16="http://schemas.microsoft.com/office/drawing/2014/main" id="{C1FBA5E3-13EA-41D2-3F53-F14FA0BFF3DC}"/>
              </a:ext>
            </a:extLst>
          </p:cNvPr>
          <p:cNvPicPr>
            <a:picLocks noChangeAspect="1"/>
          </p:cNvPicPr>
          <p:nvPr/>
        </p:nvPicPr>
        <p:blipFill>
          <a:blip r:embed="rId6"/>
          <a:srcRect/>
          <a:stretch/>
        </p:blipFill>
        <p:spPr>
          <a:xfrm>
            <a:off x="4337760" y="3001922"/>
            <a:ext cx="1508336" cy="1508336"/>
          </a:xfrm>
          <a:prstGeom prst="rect">
            <a:avLst/>
          </a:prstGeom>
        </p:spPr>
      </p:pic>
    </p:spTree>
    <p:extLst>
      <p:ext uri="{BB962C8B-B14F-4D97-AF65-F5344CB8AC3E}">
        <p14:creationId xmlns:p14="http://schemas.microsoft.com/office/powerpoint/2010/main" val="361453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Services for children and families</a:t>
            </a:r>
          </a:p>
        </p:txBody>
      </p:sp>
      <p:grpSp>
        <p:nvGrpSpPr>
          <p:cNvPr id="25" name="Group 24">
            <a:extLst>
              <a:ext uri="{FF2B5EF4-FFF2-40B4-BE49-F238E27FC236}">
                <a16:creationId xmlns:a16="http://schemas.microsoft.com/office/drawing/2014/main" id="{9E31D5E8-4D69-5E85-48B0-8A462BEC8D54}"/>
              </a:ext>
            </a:extLst>
          </p:cNvPr>
          <p:cNvGrpSpPr/>
          <p:nvPr/>
        </p:nvGrpSpPr>
        <p:grpSpPr>
          <a:xfrm>
            <a:off x="807759" y="1600556"/>
            <a:ext cx="2250019" cy="2862481"/>
            <a:chOff x="628650" y="1628837"/>
            <a:chExt cx="2250019" cy="2862481"/>
          </a:xfrm>
        </p:grpSpPr>
        <p:sp>
          <p:nvSpPr>
            <p:cNvPr id="2" name="Rectangle 1">
              <a:extLst>
                <a:ext uri="{FF2B5EF4-FFF2-40B4-BE49-F238E27FC236}">
                  <a16:creationId xmlns:a16="http://schemas.microsoft.com/office/drawing/2014/main" id="{15CD0AE4-1E33-3C28-E7E8-4128D89DBE37}"/>
                </a:ext>
              </a:extLst>
            </p:cNvPr>
            <p:cNvSpPr/>
            <p:nvPr/>
          </p:nvSpPr>
          <p:spPr>
            <a:xfrm>
              <a:off x="628650" y="1828800"/>
              <a:ext cx="2250019" cy="266251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669C50-F148-7F69-0A3D-1F31A80FC825}"/>
                </a:ext>
              </a:extLst>
            </p:cNvPr>
            <p:cNvSpPr/>
            <p:nvPr/>
          </p:nvSpPr>
          <p:spPr>
            <a:xfrm>
              <a:off x="628650" y="1628837"/>
              <a:ext cx="2250018" cy="7078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50FDB9E-3D9F-DD55-96A3-BB6C1E38A52B}"/>
                </a:ext>
              </a:extLst>
            </p:cNvPr>
            <p:cNvSpPr txBox="1"/>
            <p:nvPr/>
          </p:nvSpPr>
          <p:spPr>
            <a:xfrm>
              <a:off x="731717" y="1782633"/>
              <a:ext cx="1389457" cy="369332"/>
            </a:xfrm>
            <a:prstGeom prst="rect">
              <a:avLst/>
            </a:prstGeom>
            <a:noFill/>
          </p:spPr>
          <p:txBody>
            <a:bodyPr wrap="square">
              <a:spAutoFit/>
            </a:bodyPr>
            <a:lstStyle/>
            <a:p>
              <a:r>
                <a:rPr lang="en-US" sz="1800" b="1">
                  <a:solidFill>
                    <a:schemeClr val="lt1"/>
                  </a:solidFill>
                  <a:latin typeface="Proxima Nova" panose="020B0604020202020204" charset="0"/>
                  <a:ea typeface="+mn-ea"/>
                  <a:cs typeface="+mn-cs"/>
                </a:rPr>
                <a:t>Health</a:t>
              </a:r>
            </a:p>
          </p:txBody>
        </p:sp>
        <p:sp>
          <p:nvSpPr>
            <p:cNvPr id="13" name="TextBox 12">
              <a:extLst>
                <a:ext uri="{FF2B5EF4-FFF2-40B4-BE49-F238E27FC236}">
                  <a16:creationId xmlns:a16="http://schemas.microsoft.com/office/drawing/2014/main" id="{8D3D9F70-186B-6D12-6F1C-9552FFA26E40}"/>
                </a:ext>
              </a:extLst>
            </p:cNvPr>
            <p:cNvSpPr txBox="1"/>
            <p:nvPr/>
          </p:nvSpPr>
          <p:spPr>
            <a:xfrm>
              <a:off x="731717" y="2459204"/>
              <a:ext cx="2010335" cy="1092607"/>
            </a:xfrm>
            <a:prstGeom prst="rect">
              <a:avLst/>
            </a:prstGeom>
            <a:noFill/>
          </p:spPr>
          <p:txBody>
            <a:bodyPr wrap="square" rtlCol="0">
              <a:spAutoFit/>
            </a:bodyPr>
            <a:lstStyle/>
            <a:p>
              <a:pPr>
                <a:spcAft>
                  <a:spcPts val="600"/>
                </a:spcAft>
              </a:pPr>
              <a:r>
                <a:rPr lang="en-US" sz="1000" b="1">
                  <a:latin typeface="Proxima Nova" panose="020B0604020202020204" charset="0"/>
                </a:rPr>
                <a:t>Children receive:</a:t>
              </a:r>
            </a:p>
            <a:p>
              <a:pPr marL="234950" indent="-169863">
                <a:buFont typeface="Arial" panose="020B0604020202020204" pitchFamily="34" charset="0"/>
                <a:buChar char="•"/>
              </a:pPr>
              <a:r>
                <a:rPr lang="en-US" sz="1000">
                  <a:latin typeface="Proxima Nova Rg" panose="020B0604020202020204" charset="0"/>
                </a:rPr>
                <a:t>Free health and development screenings</a:t>
              </a:r>
            </a:p>
            <a:p>
              <a:pPr marL="234950" indent="-169863">
                <a:buFont typeface="Arial" panose="020B0604020202020204" pitchFamily="34" charset="0"/>
                <a:buChar char="•"/>
              </a:pPr>
              <a:r>
                <a:rPr lang="en-US" sz="1000">
                  <a:latin typeface="Proxima Nova Rg" panose="020B0604020202020204" charset="0"/>
                </a:rPr>
                <a:t>Oral and mental health support</a:t>
              </a:r>
            </a:p>
            <a:p>
              <a:pPr marL="234950" indent="-169863">
                <a:buFont typeface="Arial" panose="020B0604020202020204" pitchFamily="34" charset="0"/>
                <a:buChar char="•"/>
              </a:pPr>
              <a:r>
                <a:rPr lang="en-US" sz="1000">
                  <a:latin typeface="Proxima Nova Rg" panose="020B0604020202020204" charset="0"/>
                </a:rPr>
                <a:t>Nutritious meals</a:t>
              </a:r>
            </a:p>
          </p:txBody>
        </p:sp>
        <p:sp>
          <p:nvSpPr>
            <p:cNvPr id="20" name="TextBox 19">
              <a:extLst>
                <a:ext uri="{FF2B5EF4-FFF2-40B4-BE49-F238E27FC236}">
                  <a16:creationId xmlns:a16="http://schemas.microsoft.com/office/drawing/2014/main" id="{AFFB8D1C-5B2B-189B-BCC8-CB91ECC069B0}"/>
                </a:ext>
              </a:extLst>
            </p:cNvPr>
            <p:cNvSpPr txBox="1"/>
            <p:nvPr/>
          </p:nvSpPr>
          <p:spPr>
            <a:xfrm>
              <a:off x="731717" y="3530459"/>
              <a:ext cx="2010335" cy="861774"/>
            </a:xfrm>
            <a:prstGeom prst="rect">
              <a:avLst/>
            </a:prstGeom>
            <a:noFill/>
          </p:spPr>
          <p:txBody>
            <a:bodyPr wrap="square" rtlCol="0">
              <a:spAutoFit/>
            </a:bodyPr>
            <a:lstStyle/>
            <a:p>
              <a:r>
                <a:rPr lang="en-US" sz="1000">
                  <a:latin typeface="Proxima Nova Rg" panose="020B0604020202020204" charset="0"/>
                </a:rPr>
                <a:t>Programs connect families with medical, dental, and mental health services and ensure that children receive the services they need.</a:t>
              </a:r>
            </a:p>
          </p:txBody>
        </p:sp>
      </p:grpSp>
      <p:grpSp>
        <p:nvGrpSpPr>
          <p:cNvPr id="26" name="Group 25">
            <a:extLst>
              <a:ext uri="{FF2B5EF4-FFF2-40B4-BE49-F238E27FC236}">
                <a16:creationId xmlns:a16="http://schemas.microsoft.com/office/drawing/2014/main" id="{E3A20200-7966-25C3-1D92-71D2C0FB162A}"/>
              </a:ext>
            </a:extLst>
          </p:cNvPr>
          <p:cNvGrpSpPr/>
          <p:nvPr/>
        </p:nvGrpSpPr>
        <p:grpSpPr>
          <a:xfrm>
            <a:off x="3217097" y="1600556"/>
            <a:ext cx="2250019" cy="2862481"/>
            <a:chOff x="3037988" y="1628837"/>
            <a:chExt cx="2250019" cy="2862481"/>
          </a:xfrm>
        </p:grpSpPr>
        <p:sp>
          <p:nvSpPr>
            <p:cNvPr id="7" name="Rectangle 6">
              <a:extLst>
                <a:ext uri="{FF2B5EF4-FFF2-40B4-BE49-F238E27FC236}">
                  <a16:creationId xmlns:a16="http://schemas.microsoft.com/office/drawing/2014/main" id="{0F07D851-D96C-81B5-C4F0-45208FC36A7B}"/>
                </a:ext>
              </a:extLst>
            </p:cNvPr>
            <p:cNvSpPr/>
            <p:nvPr/>
          </p:nvSpPr>
          <p:spPr>
            <a:xfrm>
              <a:off x="3037988" y="1828800"/>
              <a:ext cx="2250019" cy="266251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0DC7DDF-CC1B-565B-C6D6-1331E3C62AAA}"/>
                </a:ext>
              </a:extLst>
            </p:cNvPr>
            <p:cNvSpPr/>
            <p:nvPr/>
          </p:nvSpPr>
          <p:spPr>
            <a:xfrm>
              <a:off x="3037988" y="1628837"/>
              <a:ext cx="2250018" cy="70788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D6B0F43-8409-6A09-C307-AF1229E75ECF}"/>
                </a:ext>
              </a:extLst>
            </p:cNvPr>
            <p:cNvSpPr txBox="1"/>
            <p:nvPr/>
          </p:nvSpPr>
          <p:spPr>
            <a:xfrm>
              <a:off x="3157729" y="1659614"/>
              <a:ext cx="2130278" cy="646331"/>
            </a:xfrm>
            <a:prstGeom prst="rect">
              <a:avLst/>
            </a:prstGeom>
            <a:noFill/>
          </p:spPr>
          <p:txBody>
            <a:bodyPr wrap="square">
              <a:spAutoFit/>
            </a:bodyPr>
            <a:lstStyle/>
            <a:p>
              <a:r>
                <a:rPr lang="en-US" sz="1800" b="1" dirty="0">
                  <a:solidFill>
                    <a:schemeClr val="lt1"/>
                  </a:solidFill>
                  <a:latin typeface="Proxima Nova" panose="020B0604020202020204" charset="0"/>
                  <a:ea typeface="+mn-ea"/>
                  <a:cs typeface="+mn-cs"/>
                </a:rPr>
                <a:t>Family </a:t>
              </a:r>
            </a:p>
            <a:p>
              <a:r>
                <a:rPr lang="en-US" sz="1800" b="1" dirty="0">
                  <a:solidFill>
                    <a:schemeClr val="lt1"/>
                  </a:solidFill>
                  <a:latin typeface="Proxima Nova" panose="020B0604020202020204" charset="0"/>
                  <a:ea typeface="+mn-ea"/>
                  <a:cs typeface="+mn-cs"/>
                </a:rPr>
                <a:t>well-being</a:t>
              </a:r>
            </a:p>
          </p:txBody>
        </p:sp>
        <p:sp>
          <p:nvSpPr>
            <p:cNvPr id="14" name="TextBox 13">
              <a:extLst>
                <a:ext uri="{FF2B5EF4-FFF2-40B4-BE49-F238E27FC236}">
                  <a16:creationId xmlns:a16="http://schemas.microsoft.com/office/drawing/2014/main" id="{F7AF8DDD-E684-FAE0-CE59-CB56A8E89A2E}"/>
                </a:ext>
              </a:extLst>
            </p:cNvPr>
            <p:cNvSpPr txBox="1"/>
            <p:nvPr/>
          </p:nvSpPr>
          <p:spPr>
            <a:xfrm>
              <a:off x="3141055" y="2459204"/>
              <a:ext cx="1956547" cy="1092607"/>
            </a:xfrm>
            <a:prstGeom prst="rect">
              <a:avLst/>
            </a:prstGeom>
            <a:noFill/>
          </p:spPr>
          <p:txBody>
            <a:bodyPr wrap="square" rtlCol="0">
              <a:spAutoFit/>
            </a:bodyPr>
            <a:lstStyle/>
            <a:p>
              <a:pPr>
                <a:spcAft>
                  <a:spcPts val="600"/>
                </a:spcAft>
              </a:pPr>
              <a:r>
                <a:rPr lang="en-US" sz="1000" b="1" dirty="0">
                  <a:latin typeface="Proxima Nova" panose="020B0604020202020204" charset="0"/>
                </a:rPr>
                <a:t>Parents receive support for achieving goals related to:</a:t>
              </a:r>
              <a:endParaRPr lang="en-US" sz="1000" dirty="0">
                <a:latin typeface="Proxima Nova Rg" panose="020B0604020202020204" charset="0"/>
              </a:endParaRPr>
            </a:p>
            <a:p>
              <a:pPr marL="234950" indent="-169863">
                <a:buFont typeface="Arial" panose="020B0604020202020204" pitchFamily="34" charset="0"/>
                <a:buChar char="•"/>
              </a:pPr>
              <a:r>
                <a:rPr lang="en-US" sz="1000" dirty="0">
                  <a:latin typeface="Proxima Nova Rg" panose="020B0604020202020204" charset="0"/>
                </a:rPr>
                <a:t>Housing stability</a:t>
              </a:r>
            </a:p>
            <a:p>
              <a:pPr marL="234950" indent="-169863">
                <a:buFont typeface="Arial" panose="020B0604020202020204" pitchFamily="34" charset="0"/>
                <a:buChar char="•"/>
              </a:pPr>
              <a:r>
                <a:rPr lang="en-US" sz="1000" dirty="0">
                  <a:latin typeface="Proxima Nova Rg" panose="020B0604020202020204" charset="0"/>
                </a:rPr>
                <a:t>Continued education</a:t>
              </a:r>
            </a:p>
            <a:p>
              <a:pPr marL="234950" indent="-169863">
                <a:buFont typeface="Arial" panose="020B0604020202020204" pitchFamily="34" charset="0"/>
                <a:buChar char="•"/>
              </a:pPr>
              <a:r>
                <a:rPr lang="en-US" sz="1000" dirty="0">
                  <a:latin typeface="Proxima Nova Rg" panose="020B0604020202020204" charset="0"/>
                </a:rPr>
                <a:t>Employment</a:t>
              </a:r>
            </a:p>
            <a:p>
              <a:pPr marL="234950" indent="-169863">
                <a:buFont typeface="Arial" panose="020B0604020202020204" pitchFamily="34" charset="0"/>
                <a:buChar char="•"/>
              </a:pPr>
              <a:r>
                <a:rPr lang="en-US" sz="1000" dirty="0">
                  <a:latin typeface="Proxima Nova Rg" panose="020B0604020202020204" charset="0"/>
                </a:rPr>
                <a:t>Financial security</a:t>
              </a:r>
            </a:p>
          </p:txBody>
        </p:sp>
        <p:sp>
          <p:nvSpPr>
            <p:cNvPr id="21" name="TextBox 20">
              <a:extLst>
                <a:ext uri="{FF2B5EF4-FFF2-40B4-BE49-F238E27FC236}">
                  <a16:creationId xmlns:a16="http://schemas.microsoft.com/office/drawing/2014/main" id="{C6BAE7F0-112D-5815-1220-AB8F268A0AF3}"/>
                </a:ext>
              </a:extLst>
            </p:cNvPr>
            <p:cNvSpPr txBox="1"/>
            <p:nvPr/>
          </p:nvSpPr>
          <p:spPr>
            <a:xfrm>
              <a:off x="3141055" y="3530459"/>
              <a:ext cx="2010335" cy="861774"/>
            </a:xfrm>
            <a:prstGeom prst="rect">
              <a:avLst/>
            </a:prstGeom>
            <a:noFill/>
          </p:spPr>
          <p:txBody>
            <a:bodyPr wrap="square" rtlCol="0">
              <a:spAutoFit/>
            </a:bodyPr>
            <a:lstStyle/>
            <a:p>
              <a:r>
                <a:rPr lang="en-US" sz="1000" dirty="0">
                  <a:latin typeface="Proxima Nova Rg" panose="020B0604020202020204" charset="0"/>
                </a:rPr>
                <a:t>Programs support and strengthen parent–child relationships and engage families in children’s learning and development.</a:t>
              </a:r>
            </a:p>
          </p:txBody>
        </p:sp>
      </p:grpSp>
      <p:grpSp>
        <p:nvGrpSpPr>
          <p:cNvPr id="27" name="Group 26">
            <a:extLst>
              <a:ext uri="{FF2B5EF4-FFF2-40B4-BE49-F238E27FC236}">
                <a16:creationId xmlns:a16="http://schemas.microsoft.com/office/drawing/2014/main" id="{0EFBAF3C-A9C2-24E5-2369-9AE209402F24}"/>
              </a:ext>
            </a:extLst>
          </p:cNvPr>
          <p:cNvGrpSpPr/>
          <p:nvPr/>
        </p:nvGrpSpPr>
        <p:grpSpPr>
          <a:xfrm>
            <a:off x="5626434" y="1600556"/>
            <a:ext cx="2250020" cy="2862481"/>
            <a:chOff x="5447325" y="1628837"/>
            <a:chExt cx="2250020" cy="2862481"/>
          </a:xfrm>
        </p:grpSpPr>
        <p:sp>
          <p:nvSpPr>
            <p:cNvPr id="8" name="Rectangle 7">
              <a:extLst>
                <a:ext uri="{FF2B5EF4-FFF2-40B4-BE49-F238E27FC236}">
                  <a16:creationId xmlns:a16="http://schemas.microsoft.com/office/drawing/2014/main" id="{39A715B5-FCBF-0B1F-85AC-D2AB19A7134B}"/>
                </a:ext>
              </a:extLst>
            </p:cNvPr>
            <p:cNvSpPr/>
            <p:nvPr/>
          </p:nvSpPr>
          <p:spPr>
            <a:xfrm>
              <a:off x="5447326" y="1828800"/>
              <a:ext cx="2250019" cy="266251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2CDB095-2AC2-E590-0111-ECD34FDABDBC}"/>
                </a:ext>
              </a:extLst>
            </p:cNvPr>
            <p:cNvSpPr/>
            <p:nvPr/>
          </p:nvSpPr>
          <p:spPr>
            <a:xfrm>
              <a:off x="5447325" y="1628837"/>
              <a:ext cx="2250017" cy="70788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AE858AE-0A3E-B6F3-3EB7-F88341AFC1A7}"/>
                </a:ext>
              </a:extLst>
            </p:cNvPr>
            <p:cNvSpPr txBox="1"/>
            <p:nvPr/>
          </p:nvSpPr>
          <p:spPr>
            <a:xfrm>
              <a:off x="5550393" y="1644134"/>
              <a:ext cx="2023317" cy="646331"/>
            </a:xfrm>
            <a:prstGeom prst="rect">
              <a:avLst/>
            </a:prstGeom>
            <a:noFill/>
          </p:spPr>
          <p:txBody>
            <a:bodyPr wrap="square">
              <a:spAutoFit/>
            </a:bodyPr>
            <a:lstStyle/>
            <a:p>
              <a:r>
                <a:rPr lang="en-US" sz="1800" b="1" dirty="0">
                  <a:solidFill>
                    <a:schemeClr val="lt1"/>
                  </a:solidFill>
                  <a:latin typeface="Proxima Nova" panose="020B0604020202020204" charset="0"/>
                  <a:ea typeface="+mn-ea"/>
                  <a:cs typeface="+mn-cs"/>
                </a:rPr>
                <a:t>Community partnerships</a:t>
              </a:r>
            </a:p>
          </p:txBody>
        </p:sp>
        <p:sp>
          <p:nvSpPr>
            <p:cNvPr id="15" name="TextBox 14">
              <a:extLst>
                <a:ext uri="{FF2B5EF4-FFF2-40B4-BE49-F238E27FC236}">
                  <a16:creationId xmlns:a16="http://schemas.microsoft.com/office/drawing/2014/main" id="{3C678867-6A9A-EBD1-7A3A-EA305AA5A0B4}"/>
                </a:ext>
              </a:extLst>
            </p:cNvPr>
            <p:cNvSpPr txBox="1"/>
            <p:nvPr/>
          </p:nvSpPr>
          <p:spPr>
            <a:xfrm>
              <a:off x="5550393" y="2459204"/>
              <a:ext cx="2023317" cy="1092607"/>
            </a:xfrm>
            <a:prstGeom prst="rect">
              <a:avLst/>
            </a:prstGeom>
            <a:noFill/>
          </p:spPr>
          <p:txBody>
            <a:bodyPr wrap="square" rtlCol="0">
              <a:spAutoFit/>
            </a:bodyPr>
            <a:lstStyle/>
            <a:p>
              <a:pPr>
                <a:spcAft>
                  <a:spcPts val="600"/>
                </a:spcAft>
              </a:pPr>
              <a:r>
                <a:rPr lang="en-US" sz="1000" b="1">
                  <a:latin typeface="Proxima Nova" panose="020B0604020202020204" charset="0"/>
                </a:rPr>
                <a:t>Community partnerships help meet family needs related to:</a:t>
              </a:r>
            </a:p>
            <a:p>
              <a:pPr marL="234950" indent="-169863">
                <a:buFont typeface="Arial" panose="020B0604020202020204" pitchFamily="34" charset="0"/>
                <a:buChar char="•"/>
              </a:pPr>
              <a:r>
                <a:rPr lang="en-US" sz="1000">
                  <a:latin typeface="Proxima Nova Rg" panose="020B0604020202020204" charset="0"/>
                </a:rPr>
                <a:t>Immigration and legal</a:t>
              </a:r>
            </a:p>
            <a:p>
              <a:pPr marL="234950" indent="-169863">
                <a:buFont typeface="Arial" panose="020B0604020202020204" pitchFamily="34" charset="0"/>
                <a:buChar char="•"/>
              </a:pPr>
              <a:r>
                <a:rPr lang="en-US" sz="1000">
                  <a:latin typeface="Proxima Nova Rg" panose="020B0604020202020204" charset="0"/>
                </a:rPr>
                <a:t>Housing</a:t>
              </a:r>
            </a:p>
            <a:p>
              <a:pPr marL="234950" indent="-169863">
                <a:buFont typeface="Arial" panose="020B0604020202020204" pitchFamily="34" charset="0"/>
                <a:buChar char="•"/>
              </a:pPr>
              <a:r>
                <a:rPr lang="en-US" sz="1000">
                  <a:latin typeface="Proxima Nova Rg" panose="020B0604020202020204" charset="0"/>
                </a:rPr>
                <a:t>Job searches and training</a:t>
              </a:r>
            </a:p>
            <a:p>
              <a:pPr marL="234950" indent="-169863">
                <a:buFont typeface="Arial" panose="020B0604020202020204" pitchFamily="34" charset="0"/>
                <a:buChar char="•"/>
              </a:pPr>
              <a:r>
                <a:rPr lang="en-US" sz="1000">
                  <a:latin typeface="Proxima Nova Rg" panose="020B0604020202020204" charset="0"/>
                </a:rPr>
                <a:t>And more</a:t>
              </a:r>
            </a:p>
          </p:txBody>
        </p:sp>
        <p:sp>
          <p:nvSpPr>
            <p:cNvPr id="22" name="TextBox 21">
              <a:extLst>
                <a:ext uri="{FF2B5EF4-FFF2-40B4-BE49-F238E27FC236}">
                  <a16:creationId xmlns:a16="http://schemas.microsoft.com/office/drawing/2014/main" id="{99F63C12-FF24-0978-E909-0E969BF1429C}"/>
                </a:ext>
              </a:extLst>
            </p:cNvPr>
            <p:cNvSpPr txBox="1"/>
            <p:nvPr/>
          </p:nvSpPr>
          <p:spPr>
            <a:xfrm>
              <a:off x="5556883" y="3666840"/>
              <a:ext cx="2010335" cy="707886"/>
            </a:xfrm>
            <a:prstGeom prst="rect">
              <a:avLst/>
            </a:prstGeom>
            <a:noFill/>
          </p:spPr>
          <p:txBody>
            <a:bodyPr wrap="square" rtlCol="0">
              <a:spAutoFit/>
            </a:bodyPr>
            <a:lstStyle/>
            <a:p>
              <a:r>
                <a:rPr lang="en-US" sz="1000" dirty="0">
                  <a:latin typeface="Proxima Nova Rg" panose="020B0604020202020204" charset="0"/>
                </a:rPr>
                <a:t>Head Start programs establish community partnerships to collaborate on fulfilling families’ needs. </a:t>
              </a:r>
            </a:p>
          </p:txBody>
        </p:sp>
      </p:grpSp>
    </p:spTree>
    <p:extLst>
      <p:ext uri="{BB962C8B-B14F-4D97-AF65-F5344CB8AC3E}">
        <p14:creationId xmlns:p14="http://schemas.microsoft.com/office/powerpoint/2010/main" val="323662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628650" y="273844"/>
            <a:ext cx="6791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Early learning in Head Start</a:t>
            </a:r>
          </a:p>
        </p:txBody>
      </p:sp>
      <p:sp>
        <p:nvSpPr>
          <p:cNvPr id="13" name="Rectangle 12">
            <a:extLst>
              <a:ext uri="{FF2B5EF4-FFF2-40B4-BE49-F238E27FC236}">
                <a16:creationId xmlns:a16="http://schemas.microsoft.com/office/drawing/2014/main" id="{A1F4B964-729E-C03B-9AFF-0C30A084DED2}"/>
              </a:ext>
            </a:extLst>
          </p:cNvPr>
          <p:cNvSpPr/>
          <p:nvPr/>
        </p:nvSpPr>
        <p:spPr>
          <a:xfrm>
            <a:off x="558053" y="1537986"/>
            <a:ext cx="2272553" cy="305418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Picture</a:t>
            </a:r>
          </a:p>
        </p:txBody>
      </p:sp>
      <p:sp>
        <p:nvSpPr>
          <p:cNvPr id="8" name="TextBox 7">
            <a:extLst>
              <a:ext uri="{FF2B5EF4-FFF2-40B4-BE49-F238E27FC236}">
                <a16:creationId xmlns:a16="http://schemas.microsoft.com/office/drawing/2014/main" id="{82FDA360-2219-1413-878D-DE946E30CE72}"/>
              </a:ext>
            </a:extLst>
          </p:cNvPr>
          <p:cNvSpPr txBox="1"/>
          <p:nvPr/>
        </p:nvSpPr>
        <p:spPr>
          <a:xfrm>
            <a:off x="3043237" y="1537986"/>
            <a:ext cx="5779294" cy="2872581"/>
          </a:xfrm>
          <a:prstGeom prst="rect">
            <a:avLst/>
          </a:prstGeom>
          <a:noFill/>
        </p:spPr>
        <p:txBody>
          <a:bodyPr wrap="square" rtlCol="0">
            <a:spAutoFit/>
          </a:bodyPr>
          <a:lstStyle/>
          <a:p>
            <a:pPr marL="171450" indent="-171450">
              <a:spcAft>
                <a:spcPts val="200"/>
              </a:spcAft>
              <a:buFont typeface="Arial" panose="020B0604020202020204" pitchFamily="34" charset="0"/>
              <a:buChar char="•"/>
            </a:pPr>
            <a:r>
              <a:rPr lang="en-US" sz="1300">
                <a:latin typeface="Proxima Nova Rg" panose="020B0604020202020204" charset="0"/>
              </a:rPr>
              <a:t>Listening, understanding, and using language to communicate with others</a:t>
            </a:r>
          </a:p>
          <a:p>
            <a:pPr marL="171450" indent="-171450">
              <a:spcAft>
                <a:spcPts val="200"/>
              </a:spcAft>
              <a:buFont typeface="Arial" panose="020B0604020202020204" pitchFamily="34" charset="0"/>
              <a:buChar char="•"/>
            </a:pPr>
            <a:r>
              <a:rPr lang="en-US" sz="1300">
                <a:latin typeface="Proxima Nova Rg" panose="020B0604020202020204" charset="0"/>
              </a:rPr>
              <a:t>Reading and writing</a:t>
            </a:r>
          </a:p>
          <a:p>
            <a:pPr marL="171450" indent="-171450">
              <a:spcAft>
                <a:spcPts val="200"/>
              </a:spcAft>
              <a:buFont typeface="Arial" panose="020B0604020202020204" pitchFamily="34" charset="0"/>
              <a:buChar char="•"/>
            </a:pPr>
            <a:r>
              <a:rPr lang="en-US" sz="1300">
                <a:latin typeface="Proxima Nova Rg" panose="020B0604020202020204" charset="0"/>
              </a:rPr>
              <a:t>Reasoning, memory, problem-solving, and thinking skills that help young children understand and organize their world </a:t>
            </a:r>
          </a:p>
          <a:p>
            <a:pPr marL="171450" indent="-171450">
              <a:spcAft>
                <a:spcPts val="200"/>
              </a:spcAft>
              <a:buFont typeface="Arial" panose="020B0604020202020204" pitchFamily="34" charset="0"/>
              <a:buChar char="•"/>
            </a:pPr>
            <a:r>
              <a:rPr lang="en-US" sz="1300">
                <a:latin typeface="Proxima Nova Rg" panose="020B0604020202020204" charset="0"/>
              </a:rPr>
              <a:t>Using their senses to gather and understand information and respond to the world</a:t>
            </a:r>
          </a:p>
          <a:p>
            <a:pPr marL="171450" indent="-171450">
              <a:spcAft>
                <a:spcPts val="200"/>
              </a:spcAft>
              <a:buFont typeface="Arial" panose="020B0604020202020204" pitchFamily="34" charset="0"/>
              <a:buChar char="•"/>
            </a:pPr>
            <a:r>
              <a:rPr lang="en-US" sz="1300">
                <a:latin typeface="Proxima Nova Rg" panose="020B0604020202020204" charset="0"/>
              </a:rPr>
              <a:t>Developing their gross and fine motor skills, which refers to moving their bodies and grasping, holding, and manipulating small objects</a:t>
            </a:r>
          </a:p>
          <a:p>
            <a:pPr marL="171450" indent="-171450">
              <a:spcAft>
                <a:spcPts val="200"/>
              </a:spcAft>
              <a:buFont typeface="Arial" panose="020B0604020202020204" pitchFamily="34" charset="0"/>
              <a:buChar char="•"/>
            </a:pPr>
            <a:r>
              <a:rPr lang="en-US" sz="1300">
                <a:latin typeface="Proxima Nova Rg" panose="020B0604020202020204" charset="0"/>
              </a:rPr>
              <a:t>Learning to keep themselves safe and healthy</a:t>
            </a:r>
          </a:p>
          <a:p>
            <a:pPr marL="171450" indent="-171450">
              <a:spcAft>
                <a:spcPts val="200"/>
              </a:spcAft>
              <a:buFont typeface="Arial" panose="020B0604020202020204" pitchFamily="34" charset="0"/>
              <a:buChar char="•"/>
            </a:pPr>
            <a:r>
              <a:rPr lang="en-US" sz="1300" b="0" i="0">
                <a:solidFill>
                  <a:srgbClr val="000000"/>
                </a:solidFill>
                <a:effectLst/>
                <a:latin typeface="Proxima Nova Rg" panose="020B0604020202020204" charset="0"/>
                <a:ea typeface="Proxima Nova Rg" panose="020B0604020202020204" charset="0"/>
                <a:cs typeface="Proxima Nova Rg" panose="020B0604020202020204" charset="0"/>
              </a:rPr>
              <a:t>Creating and sustaining meaningful relationships with adults and other children</a:t>
            </a:r>
            <a:endParaRPr lang="en-US" sz="1300">
              <a:latin typeface="Proxima Nova Rg" panose="020B0604020202020204" charset="0"/>
            </a:endParaRPr>
          </a:p>
          <a:p>
            <a:pPr marL="171450" indent="-171450">
              <a:spcAft>
                <a:spcPts val="200"/>
              </a:spcAft>
              <a:buFont typeface="Arial" panose="020B0604020202020204" pitchFamily="34" charset="0"/>
              <a:buChar char="•"/>
            </a:pPr>
            <a:r>
              <a:rPr lang="en-US" sz="1300" b="0" i="0">
                <a:solidFill>
                  <a:srgbClr val="000000"/>
                </a:solidFill>
                <a:effectLst/>
                <a:latin typeface="Proxima Nova Rg" panose="020B0604020202020204" charset="0"/>
                <a:ea typeface="Proxima Nova Rg" panose="020B0604020202020204" charset="0"/>
                <a:cs typeface="Proxima Nova Rg" panose="020B0604020202020204" charset="0"/>
              </a:rPr>
              <a:t>Expressing, recognizing, and managing their own emotions and responding appropriately to others’ emotions</a:t>
            </a:r>
            <a:endParaRPr lang="en-US" sz="1300">
              <a:latin typeface="Proxima Nova Rg" panose="020B0604020202020204" charset="0"/>
            </a:endParaRPr>
          </a:p>
        </p:txBody>
      </p:sp>
      <p:pic>
        <p:nvPicPr>
          <p:cNvPr id="3" name="Picture 2" descr="A few boys playing with a computer&#10;&#10;Description automatically generated">
            <a:extLst>
              <a:ext uri="{FF2B5EF4-FFF2-40B4-BE49-F238E27FC236}">
                <a16:creationId xmlns:a16="http://schemas.microsoft.com/office/drawing/2014/main" id="{B561E46E-C599-E15E-EC3C-2C7153D626C7}"/>
              </a:ext>
            </a:extLst>
          </p:cNvPr>
          <p:cNvPicPr>
            <a:picLocks noChangeAspect="1"/>
          </p:cNvPicPr>
          <p:nvPr/>
        </p:nvPicPr>
        <p:blipFill rotWithShape="1">
          <a:blip r:embed="rId3"/>
          <a:srcRect l="9109" t="8927" r="47566" b="3733"/>
          <a:stretch/>
        </p:blipFill>
        <p:spPr>
          <a:xfrm>
            <a:off x="558053" y="1537986"/>
            <a:ext cx="2272553" cy="3054186"/>
          </a:xfrm>
          <a:prstGeom prst="rect">
            <a:avLst/>
          </a:prstGeom>
        </p:spPr>
      </p:pic>
    </p:spTree>
    <p:extLst>
      <p:ext uri="{BB962C8B-B14F-4D97-AF65-F5344CB8AC3E}">
        <p14:creationId xmlns:p14="http://schemas.microsoft.com/office/powerpoint/2010/main" val="2871388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628650" y="273844"/>
            <a:ext cx="4556092"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Children benefit from enrollment in Head Start</a:t>
            </a:r>
            <a:endParaRPr sz="2400"/>
          </a:p>
        </p:txBody>
      </p:sp>
      <p:sp>
        <p:nvSpPr>
          <p:cNvPr id="2" name="TextBox 1">
            <a:extLst>
              <a:ext uri="{FF2B5EF4-FFF2-40B4-BE49-F238E27FC236}">
                <a16:creationId xmlns:a16="http://schemas.microsoft.com/office/drawing/2014/main" id="{83C1C186-C430-2AAC-00F5-B5E93C626B65}"/>
              </a:ext>
            </a:extLst>
          </p:cNvPr>
          <p:cNvSpPr txBox="1"/>
          <p:nvPr/>
        </p:nvSpPr>
        <p:spPr>
          <a:xfrm>
            <a:off x="853440" y="1397206"/>
            <a:ext cx="7003627" cy="1692771"/>
          </a:xfrm>
          <a:prstGeom prst="rect">
            <a:avLst/>
          </a:prstGeom>
          <a:noFill/>
        </p:spPr>
        <p:txBody>
          <a:bodyPr wrap="square" rtlCol="0">
            <a:spAutoFit/>
          </a:bodyPr>
          <a:lstStyle/>
          <a:p>
            <a:pPr>
              <a:spcAft>
                <a:spcPts val="600"/>
              </a:spcAft>
            </a:pPr>
            <a:r>
              <a:rPr lang="en-US" b="1">
                <a:solidFill>
                  <a:schemeClr val="accent5"/>
                </a:solidFill>
                <a:latin typeface="Proxima Nova" panose="020B0604020202020204" charset="0"/>
              </a:rPr>
              <a:t>Children who attend Head Start receive: </a:t>
            </a:r>
          </a:p>
          <a:p>
            <a:pPr marL="285750" indent="-285750">
              <a:spcAft>
                <a:spcPts val="600"/>
              </a:spcAft>
              <a:buFont typeface="Arial" panose="020B0604020202020204" pitchFamily="34" charset="0"/>
              <a:buChar char="•"/>
            </a:pPr>
            <a:r>
              <a:rPr lang="en-US">
                <a:latin typeface="Proxima Nova Rg" panose="020B0604020202020204" charset="0"/>
              </a:rPr>
              <a:t>Education that supports learning in both English and the language the child’s family speaks at home </a:t>
            </a:r>
          </a:p>
          <a:p>
            <a:pPr marL="285750" indent="-285750">
              <a:spcAft>
                <a:spcPts val="600"/>
              </a:spcAft>
              <a:buFont typeface="Arial" panose="020B0604020202020204" pitchFamily="34" charset="0"/>
              <a:buChar char="•"/>
            </a:pPr>
            <a:r>
              <a:rPr lang="en-US">
                <a:latin typeface="Proxima Nova Rg" panose="020B0604020202020204" charset="0"/>
              </a:rPr>
              <a:t>Care in a safe space where they can learn and play while parents work</a:t>
            </a:r>
          </a:p>
          <a:p>
            <a:pPr marL="285750" indent="-285750">
              <a:spcAft>
                <a:spcPts val="600"/>
              </a:spcAft>
              <a:buFont typeface="Arial" panose="020B0604020202020204" pitchFamily="34" charset="0"/>
              <a:buChar char="•"/>
            </a:pPr>
            <a:r>
              <a:rPr lang="en-US">
                <a:latin typeface="Proxima Nova Rg" panose="020B0604020202020204" charset="0"/>
              </a:rPr>
              <a:t>Free health care, including medical, mental health, dental, hearing, and vision</a:t>
            </a:r>
          </a:p>
          <a:p>
            <a:pPr marL="285750" indent="-285750">
              <a:spcAft>
                <a:spcPts val="600"/>
              </a:spcAft>
              <a:buFont typeface="Arial" panose="020B0604020202020204" pitchFamily="34" charset="0"/>
              <a:buChar char="•"/>
            </a:pPr>
            <a:r>
              <a:rPr lang="en-US">
                <a:latin typeface="Proxima Nova Rg" panose="020B0604020202020204" charset="0"/>
              </a:rPr>
              <a:t>Free breakfast, lunch, and snacks</a:t>
            </a:r>
          </a:p>
        </p:txBody>
      </p:sp>
      <p:sp>
        <p:nvSpPr>
          <p:cNvPr id="4" name="TextBox 3">
            <a:extLst>
              <a:ext uri="{FF2B5EF4-FFF2-40B4-BE49-F238E27FC236}">
                <a16:creationId xmlns:a16="http://schemas.microsoft.com/office/drawing/2014/main" id="{E02A9F50-E610-ECC7-79F4-E7A8B2FD3165}"/>
              </a:ext>
            </a:extLst>
          </p:cNvPr>
          <p:cNvSpPr txBox="1"/>
          <p:nvPr/>
        </p:nvSpPr>
        <p:spPr>
          <a:xfrm>
            <a:off x="853440" y="3219140"/>
            <a:ext cx="7003627" cy="1400383"/>
          </a:xfrm>
          <a:prstGeom prst="rect">
            <a:avLst/>
          </a:prstGeom>
          <a:noFill/>
        </p:spPr>
        <p:txBody>
          <a:bodyPr wrap="square" rtlCol="0">
            <a:spAutoFit/>
          </a:bodyPr>
          <a:lstStyle/>
          <a:p>
            <a:pPr>
              <a:spcAft>
                <a:spcPts val="600"/>
              </a:spcAft>
            </a:pPr>
            <a:r>
              <a:rPr lang="en-US" b="1">
                <a:solidFill>
                  <a:schemeClr val="accent5"/>
                </a:solidFill>
                <a:latin typeface="Proxima Nova" panose="020B0604020202020204" charset="0"/>
              </a:rPr>
              <a:t>Compared with peers who don’t attend Head Start, children enrolled in Head Start programs are more likely to: </a:t>
            </a:r>
          </a:p>
          <a:p>
            <a:pPr marL="285750" indent="-285750">
              <a:spcAft>
                <a:spcPts val="600"/>
              </a:spcAft>
              <a:buFont typeface="Arial" panose="020B0604020202020204" pitchFamily="34" charset="0"/>
              <a:buChar char="•"/>
            </a:pPr>
            <a:r>
              <a:rPr lang="en-US">
                <a:latin typeface="Proxima Nova Rg" panose="020B0604020202020204" charset="0"/>
              </a:rPr>
              <a:t>Graduate from high school and attend college</a:t>
            </a:r>
          </a:p>
          <a:p>
            <a:pPr marL="285750" indent="-285750">
              <a:spcAft>
                <a:spcPts val="600"/>
              </a:spcAft>
              <a:buFont typeface="Arial" panose="020B0604020202020204" pitchFamily="34" charset="0"/>
              <a:buChar char="•"/>
            </a:pPr>
            <a:r>
              <a:rPr lang="en-US">
                <a:latin typeface="Proxima Nova Rg" panose="020B0604020202020204" charset="0"/>
              </a:rPr>
              <a:t>Have improved social, emotional, and behavioral development </a:t>
            </a:r>
          </a:p>
          <a:p>
            <a:pPr marL="285750" indent="-285750">
              <a:spcAft>
                <a:spcPts val="600"/>
              </a:spcAft>
              <a:buFont typeface="Arial" panose="020B0604020202020204" pitchFamily="34" charset="0"/>
              <a:buChar char="•"/>
            </a:pPr>
            <a:r>
              <a:rPr lang="en-US">
                <a:latin typeface="Proxima Nova Rg" panose="020B0604020202020204" charset="0"/>
              </a:rPr>
              <a:t>Be better prepared to be parents themselves</a:t>
            </a:r>
          </a:p>
        </p:txBody>
      </p:sp>
    </p:spTree>
    <p:extLst>
      <p:ext uri="{BB962C8B-B14F-4D97-AF65-F5344CB8AC3E}">
        <p14:creationId xmlns:p14="http://schemas.microsoft.com/office/powerpoint/2010/main" val="2601453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628650" y="273844"/>
            <a:ext cx="6791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Employment opportunities at Head Start</a:t>
            </a:r>
          </a:p>
        </p:txBody>
      </p:sp>
      <p:sp>
        <p:nvSpPr>
          <p:cNvPr id="155" name="Google Shape;155;p21"/>
          <p:cNvSpPr txBox="1">
            <a:spLocks noGrp="1"/>
          </p:cNvSpPr>
          <p:nvPr>
            <p:ph type="body" idx="1"/>
          </p:nvPr>
        </p:nvSpPr>
        <p:spPr>
          <a:xfrm>
            <a:off x="784342" y="1459020"/>
            <a:ext cx="7575315" cy="521361"/>
          </a:xfrm>
          <a:prstGeom prst="rect">
            <a:avLst/>
          </a:prstGeom>
          <a:solidFill>
            <a:schemeClr val="bg1">
              <a:lumMod val="95000"/>
            </a:schemeClr>
          </a:solidFill>
          <a:ln>
            <a:noFill/>
          </a:ln>
        </p:spPr>
        <p:txBody>
          <a:bodyPr spcFirstLastPara="1" wrap="square" lIns="68575" tIns="34275" rIns="68575" bIns="34275" anchor="t" anchorCtr="0">
            <a:noAutofit/>
          </a:bodyPr>
          <a:lstStyle/>
          <a:p>
            <a:pPr marL="0" indent="0" algn="ctr">
              <a:buSzPct val="100000"/>
              <a:buNone/>
            </a:pPr>
            <a:r>
              <a:rPr lang="en-US" sz="1700"/>
              <a:t>Head Start offers a </a:t>
            </a:r>
            <a:r>
              <a:rPr lang="en-US" sz="1700" b="1">
                <a:solidFill>
                  <a:srgbClr val="1B4B69"/>
                </a:solidFill>
              </a:rPr>
              <a:t>wide range</a:t>
            </a:r>
            <a:r>
              <a:rPr lang="en-US" sz="1700"/>
              <a:t> of employment opportunities. </a:t>
            </a:r>
          </a:p>
        </p:txBody>
      </p:sp>
      <p:sp>
        <p:nvSpPr>
          <p:cNvPr id="2" name="Rectangle: Rounded Corners 1">
            <a:extLst>
              <a:ext uri="{FF2B5EF4-FFF2-40B4-BE49-F238E27FC236}">
                <a16:creationId xmlns:a16="http://schemas.microsoft.com/office/drawing/2014/main" id="{1DAB0F08-DD40-2416-4092-ACFC1CF63D7E}"/>
              </a:ext>
            </a:extLst>
          </p:cNvPr>
          <p:cNvSpPr/>
          <p:nvPr/>
        </p:nvSpPr>
        <p:spPr>
          <a:xfrm>
            <a:off x="1311357" y="2149923"/>
            <a:ext cx="1593054" cy="421827"/>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Teachers</a:t>
            </a:r>
          </a:p>
        </p:txBody>
      </p:sp>
      <p:sp>
        <p:nvSpPr>
          <p:cNvPr id="3" name="Rectangle: Rounded Corners 2">
            <a:extLst>
              <a:ext uri="{FF2B5EF4-FFF2-40B4-BE49-F238E27FC236}">
                <a16:creationId xmlns:a16="http://schemas.microsoft.com/office/drawing/2014/main" id="{42F29FF4-DB9F-5EA8-BF45-EADC7F0395DE}"/>
              </a:ext>
            </a:extLst>
          </p:cNvPr>
          <p:cNvSpPr/>
          <p:nvPr/>
        </p:nvSpPr>
        <p:spPr>
          <a:xfrm>
            <a:off x="1311355" y="2768128"/>
            <a:ext cx="1593054" cy="480633"/>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Teachers’ assistants</a:t>
            </a:r>
          </a:p>
        </p:txBody>
      </p:sp>
      <p:sp>
        <p:nvSpPr>
          <p:cNvPr id="4" name="Rectangle: Rounded Corners 3">
            <a:extLst>
              <a:ext uri="{FF2B5EF4-FFF2-40B4-BE49-F238E27FC236}">
                <a16:creationId xmlns:a16="http://schemas.microsoft.com/office/drawing/2014/main" id="{EA930174-2068-3DC1-D1AD-5B04034C06CA}"/>
              </a:ext>
            </a:extLst>
          </p:cNvPr>
          <p:cNvSpPr/>
          <p:nvPr/>
        </p:nvSpPr>
        <p:spPr>
          <a:xfrm>
            <a:off x="1311354" y="3377628"/>
            <a:ext cx="1593055" cy="480633"/>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Classroom aides</a:t>
            </a:r>
          </a:p>
        </p:txBody>
      </p:sp>
      <p:sp>
        <p:nvSpPr>
          <p:cNvPr id="5" name="Rectangle: Rounded Corners 4">
            <a:extLst>
              <a:ext uri="{FF2B5EF4-FFF2-40B4-BE49-F238E27FC236}">
                <a16:creationId xmlns:a16="http://schemas.microsoft.com/office/drawing/2014/main" id="{446FF363-AA23-65C1-5FE7-3011E799DEDD}"/>
              </a:ext>
            </a:extLst>
          </p:cNvPr>
          <p:cNvSpPr/>
          <p:nvPr/>
        </p:nvSpPr>
        <p:spPr>
          <a:xfrm>
            <a:off x="1311354" y="3974845"/>
            <a:ext cx="1593056" cy="521361"/>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Infant/toddler caregivers </a:t>
            </a:r>
          </a:p>
        </p:txBody>
      </p:sp>
      <p:sp>
        <p:nvSpPr>
          <p:cNvPr id="6" name="Rectangle: Rounded Corners 5">
            <a:extLst>
              <a:ext uri="{FF2B5EF4-FFF2-40B4-BE49-F238E27FC236}">
                <a16:creationId xmlns:a16="http://schemas.microsoft.com/office/drawing/2014/main" id="{8884FB45-ACD6-183B-2CA9-D1EFF89253A0}"/>
              </a:ext>
            </a:extLst>
          </p:cNvPr>
          <p:cNvSpPr/>
          <p:nvPr/>
        </p:nvSpPr>
        <p:spPr>
          <a:xfrm>
            <a:off x="5554480" y="3017057"/>
            <a:ext cx="1796439" cy="521361"/>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Bus/van/truck drivers</a:t>
            </a:r>
          </a:p>
        </p:txBody>
      </p:sp>
      <p:sp>
        <p:nvSpPr>
          <p:cNvPr id="7" name="Rectangle: Rounded Corners 6">
            <a:extLst>
              <a:ext uri="{FF2B5EF4-FFF2-40B4-BE49-F238E27FC236}">
                <a16:creationId xmlns:a16="http://schemas.microsoft.com/office/drawing/2014/main" id="{B39C7680-660B-4519-2AFF-859ADD6858D9}"/>
              </a:ext>
            </a:extLst>
          </p:cNvPr>
          <p:cNvSpPr/>
          <p:nvPr/>
        </p:nvSpPr>
        <p:spPr>
          <a:xfrm>
            <a:off x="3331225" y="2287806"/>
            <a:ext cx="1796440" cy="421827"/>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Cooks</a:t>
            </a:r>
          </a:p>
        </p:txBody>
      </p:sp>
      <p:sp>
        <p:nvSpPr>
          <p:cNvPr id="8" name="Rectangle: Rounded Corners 7">
            <a:extLst>
              <a:ext uri="{FF2B5EF4-FFF2-40B4-BE49-F238E27FC236}">
                <a16:creationId xmlns:a16="http://schemas.microsoft.com/office/drawing/2014/main" id="{2AD3D02F-8F0C-5A4D-81E3-EBD97DFB9524}"/>
              </a:ext>
            </a:extLst>
          </p:cNvPr>
          <p:cNvSpPr/>
          <p:nvPr/>
        </p:nvSpPr>
        <p:spPr>
          <a:xfrm>
            <a:off x="3331225" y="2885375"/>
            <a:ext cx="1796441" cy="750094"/>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Cleaning/ maintenance staff</a:t>
            </a:r>
          </a:p>
        </p:txBody>
      </p:sp>
      <p:sp>
        <p:nvSpPr>
          <p:cNvPr id="9" name="Rectangle: Rounded Corners 8">
            <a:extLst>
              <a:ext uri="{FF2B5EF4-FFF2-40B4-BE49-F238E27FC236}">
                <a16:creationId xmlns:a16="http://schemas.microsoft.com/office/drawing/2014/main" id="{DDBF2595-7DEA-F5EB-A32C-1B20DD298789}"/>
              </a:ext>
            </a:extLst>
          </p:cNvPr>
          <p:cNvSpPr/>
          <p:nvPr/>
        </p:nvSpPr>
        <p:spPr>
          <a:xfrm>
            <a:off x="3337949" y="3826709"/>
            <a:ext cx="1796441" cy="421827"/>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Accountants</a:t>
            </a:r>
          </a:p>
        </p:txBody>
      </p:sp>
      <p:sp>
        <p:nvSpPr>
          <p:cNvPr id="10" name="Rectangle: Rounded Corners 9">
            <a:extLst>
              <a:ext uri="{FF2B5EF4-FFF2-40B4-BE49-F238E27FC236}">
                <a16:creationId xmlns:a16="http://schemas.microsoft.com/office/drawing/2014/main" id="{DD4A4416-268D-1274-2AB6-23E1B4DC1332}"/>
              </a:ext>
            </a:extLst>
          </p:cNvPr>
          <p:cNvSpPr/>
          <p:nvPr/>
        </p:nvSpPr>
        <p:spPr>
          <a:xfrm>
            <a:off x="5554478" y="3821101"/>
            <a:ext cx="1796441" cy="449412"/>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Data entry technicians</a:t>
            </a:r>
          </a:p>
        </p:txBody>
      </p:sp>
      <p:sp>
        <p:nvSpPr>
          <p:cNvPr id="11" name="Rectangle: Rounded Corners 10">
            <a:extLst>
              <a:ext uri="{FF2B5EF4-FFF2-40B4-BE49-F238E27FC236}">
                <a16:creationId xmlns:a16="http://schemas.microsoft.com/office/drawing/2014/main" id="{2431A7D9-673B-EB43-A558-48394CE77721}"/>
              </a:ext>
            </a:extLst>
          </p:cNvPr>
          <p:cNvSpPr/>
          <p:nvPr/>
        </p:nvSpPr>
        <p:spPr>
          <a:xfrm>
            <a:off x="5554478" y="2287806"/>
            <a:ext cx="1796439" cy="421827"/>
          </a:xfrm>
          <a:prstGeom prst="roundRect">
            <a:avLst/>
          </a:prstGeom>
          <a:noFill/>
          <a:ln w="9525">
            <a:solidFill>
              <a:srgbClr val="D94E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4B69"/>
                </a:solidFill>
                <a:latin typeface="Proxima Nova" panose="020B0604020202020204" charset="0"/>
              </a:rPr>
              <a:t>Office assistants</a:t>
            </a:r>
          </a:p>
        </p:txBody>
      </p:sp>
    </p:spTree>
    <p:extLst>
      <p:ext uri="{BB962C8B-B14F-4D97-AF65-F5344CB8AC3E}">
        <p14:creationId xmlns:p14="http://schemas.microsoft.com/office/powerpoint/2010/main" val="332682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Benefits of working at Head Start</a:t>
            </a:r>
            <a:endParaRPr sz="2400"/>
          </a:p>
        </p:txBody>
      </p:sp>
      <p:sp>
        <p:nvSpPr>
          <p:cNvPr id="3" name="Google Shape;155;p21">
            <a:extLst>
              <a:ext uri="{FF2B5EF4-FFF2-40B4-BE49-F238E27FC236}">
                <a16:creationId xmlns:a16="http://schemas.microsoft.com/office/drawing/2014/main" id="{2560E26F-DD49-81CC-5FE7-232A66FCD846}"/>
              </a:ext>
            </a:extLst>
          </p:cNvPr>
          <p:cNvSpPr txBox="1">
            <a:spLocks noGrp="1"/>
          </p:cNvSpPr>
          <p:nvPr>
            <p:ph type="body" idx="1"/>
          </p:nvPr>
        </p:nvSpPr>
        <p:spPr>
          <a:prstGeom prst="rect">
            <a:avLst/>
          </a:prstGeom>
        </p:spPr>
        <p:txBody>
          <a:bodyPr spcFirstLastPara="1" wrap="square" lIns="68575" tIns="34275" rIns="68575" bIns="34275" anchor="t" anchorCtr="0">
            <a:noAutofit/>
          </a:bodyPr>
          <a:lstStyle/>
          <a:p>
            <a:pPr marL="171450" indent="-171450">
              <a:lnSpc>
                <a:spcPct val="100000"/>
              </a:lnSpc>
              <a:spcBef>
                <a:spcPts val="0"/>
              </a:spcBef>
              <a:buSzPct val="100000"/>
            </a:pPr>
            <a:r>
              <a:rPr lang="en-US" sz="1400" b="1">
                <a:solidFill>
                  <a:srgbClr val="1B4B69"/>
                </a:solidFill>
              </a:rPr>
              <a:t>Flexibility</a:t>
            </a:r>
            <a:r>
              <a:rPr lang="en-US" sz="1400"/>
              <a:t>—Part-time, full-time, and volunteer jobs in and out of the classroom</a:t>
            </a:r>
          </a:p>
          <a:p>
            <a:pPr marL="171450" indent="-171450">
              <a:lnSpc>
                <a:spcPct val="100000"/>
              </a:lnSpc>
              <a:spcBef>
                <a:spcPts val="0"/>
              </a:spcBef>
              <a:buSzPct val="100000"/>
            </a:pPr>
            <a:r>
              <a:rPr lang="en-US" sz="1400" b="1">
                <a:solidFill>
                  <a:srgbClr val="1B4B69"/>
                </a:solidFill>
              </a:rPr>
              <a:t>Convenience</a:t>
            </a:r>
            <a:r>
              <a:rPr lang="en-US" sz="1400"/>
              <a:t>—The ability to work in the same place their child learns</a:t>
            </a:r>
            <a:endParaRPr lang="en-US" sz="1400" b="1">
              <a:solidFill>
                <a:srgbClr val="1B4B69"/>
              </a:solidFill>
            </a:endParaRPr>
          </a:p>
          <a:p>
            <a:pPr marL="171450" indent="-171450">
              <a:lnSpc>
                <a:spcPct val="100000"/>
              </a:lnSpc>
              <a:spcBef>
                <a:spcPts val="0"/>
              </a:spcBef>
              <a:buSzPct val="100000"/>
            </a:pPr>
            <a:r>
              <a:rPr lang="en-US" sz="1400" b="1">
                <a:solidFill>
                  <a:srgbClr val="1B4B69"/>
                </a:solidFill>
              </a:rPr>
              <a:t>Compensation</a:t>
            </a:r>
            <a:r>
              <a:rPr lang="en-US" sz="1400"/>
              <a:t>—Good pay and benefits </a:t>
            </a:r>
          </a:p>
          <a:p>
            <a:pPr marL="628650" lvl="1" indent="-171450">
              <a:lnSpc>
                <a:spcPct val="100000"/>
              </a:lnSpc>
              <a:spcBef>
                <a:spcPts val="0"/>
              </a:spcBef>
              <a:buSzPct val="100000"/>
            </a:pPr>
            <a:r>
              <a:rPr lang="en-US" sz="1100"/>
              <a:t>Some programs offer year-round compensation and others offer compensation only during the school year </a:t>
            </a:r>
          </a:p>
          <a:p>
            <a:pPr marL="628650" lvl="1" indent="-171450">
              <a:lnSpc>
                <a:spcPct val="100000"/>
              </a:lnSpc>
              <a:spcBef>
                <a:spcPts val="0"/>
              </a:spcBef>
              <a:spcAft>
                <a:spcPts val="500"/>
              </a:spcAft>
              <a:buSzPct val="100000"/>
            </a:pPr>
            <a:r>
              <a:rPr lang="en-US" sz="1100"/>
              <a:t>Total benefits, such as health insurance, depend on the program location and whether you work full- or part-time</a:t>
            </a:r>
            <a:endParaRPr lang="en-US" sz="1050"/>
          </a:p>
          <a:p>
            <a:pPr marL="171450" indent="-171450">
              <a:lnSpc>
                <a:spcPct val="100000"/>
              </a:lnSpc>
              <a:spcBef>
                <a:spcPts val="0"/>
              </a:spcBef>
              <a:buSzPct val="100000"/>
            </a:pPr>
            <a:r>
              <a:rPr lang="en-US" sz="1400" b="1">
                <a:solidFill>
                  <a:srgbClr val="1B4B69"/>
                </a:solidFill>
              </a:rPr>
              <a:t>Comfort</a:t>
            </a:r>
            <a:r>
              <a:rPr lang="en-US" sz="1400"/>
              <a:t>—Safe, family-oriented, inclusive, and diverse work environments</a:t>
            </a:r>
          </a:p>
          <a:p>
            <a:pPr marL="171450" indent="-171450">
              <a:lnSpc>
                <a:spcPct val="100000"/>
              </a:lnSpc>
              <a:spcBef>
                <a:spcPts val="0"/>
              </a:spcBef>
              <a:buSzPct val="100000"/>
            </a:pPr>
            <a:r>
              <a:rPr lang="en-US" sz="1400" b="1">
                <a:solidFill>
                  <a:srgbClr val="1B4B69"/>
                </a:solidFill>
              </a:rPr>
              <a:t>Community</a:t>
            </a:r>
            <a:r>
              <a:rPr lang="en-US" sz="1400"/>
              <a:t>—Opportunity to meet other parents, professionals, and people in their community </a:t>
            </a:r>
          </a:p>
          <a:p>
            <a:pPr marL="171450" indent="-171450">
              <a:lnSpc>
                <a:spcPct val="100000"/>
              </a:lnSpc>
              <a:spcBef>
                <a:spcPts val="0"/>
              </a:spcBef>
              <a:buSzPct val="100000"/>
            </a:pPr>
            <a:r>
              <a:rPr lang="en-US" sz="1400" b="1">
                <a:solidFill>
                  <a:srgbClr val="1B4B69"/>
                </a:solidFill>
              </a:rPr>
              <a:t>Assistance</a:t>
            </a:r>
            <a:r>
              <a:rPr lang="en-US" sz="1400"/>
              <a:t>—Help with meeting the needs of their family</a:t>
            </a:r>
          </a:p>
          <a:p>
            <a:pPr marL="171450" indent="-171450">
              <a:lnSpc>
                <a:spcPct val="100000"/>
              </a:lnSpc>
              <a:spcBef>
                <a:spcPts val="0"/>
              </a:spcBef>
              <a:buSzPct val="100000"/>
            </a:pPr>
            <a:r>
              <a:rPr lang="en-US" sz="1400" b="1">
                <a:solidFill>
                  <a:srgbClr val="1B4B69"/>
                </a:solidFill>
              </a:rPr>
              <a:t>Skills</a:t>
            </a:r>
            <a:r>
              <a:rPr lang="en-US" sz="1400"/>
              <a:t> </a:t>
            </a:r>
            <a:r>
              <a:rPr lang="en-US" sz="1400" b="1">
                <a:solidFill>
                  <a:srgbClr val="1B4B69"/>
                </a:solidFill>
              </a:rPr>
              <a:t>building</a:t>
            </a:r>
            <a:r>
              <a:rPr lang="en-US" sz="1400"/>
              <a:t>—Build communications and other skills on the job, including learning English as a second language</a:t>
            </a:r>
          </a:p>
          <a:p>
            <a:pPr marL="171450" indent="-171450">
              <a:lnSpc>
                <a:spcPct val="100000"/>
              </a:lnSpc>
              <a:spcBef>
                <a:spcPts val="0"/>
              </a:spcBef>
              <a:buSzPct val="100000"/>
            </a:pPr>
            <a:r>
              <a:rPr lang="en-US" sz="1400" b="1">
                <a:solidFill>
                  <a:srgbClr val="1B4B69"/>
                </a:solidFill>
              </a:rPr>
              <a:t>Advancement</a:t>
            </a:r>
            <a:r>
              <a:rPr lang="en-US" sz="1400"/>
              <a:t>—Professional development to </a:t>
            </a:r>
          </a:p>
          <a:p>
            <a:pPr marL="628650" lvl="1" indent="-171450">
              <a:lnSpc>
                <a:spcPct val="100000"/>
              </a:lnSpc>
              <a:spcBef>
                <a:spcPts val="0"/>
              </a:spcBef>
              <a:buSzPct val="100000"/>
            </a:pPr>
            <a:r>
              <a:rPr lang="en-US" sz="1100"/>
              <a:t>Improve their skills in serving children and families</a:t>
            </a:r>
          </a:p>
          <a:p>
            <a:pPr marL="628650" lvl="1" indent="-171450">
              <a:lnSpc>
                <a:spcPct val="100000"/>
              </a:lnSpc>
              <a:spcBef>
                <a:spcPts val="0"/>
              </a:spcBef>
              <a:buSzPct val="100000"/>
            </a:pPr>
            <a:r>
              <a:rPr lang="en-US" sz="1100"/>
              <a:t>Increase their earning potential</a:t>
            </a:r>
          </a:p>
          <a:p>
            <a:pPr marL="628650" lvl="1" indent="-171450">
              <a:lnSpc>
                <a:spcPct val="100000"/>
              </a:lnSpc>
              <a:spcBef>
                <a:spcPts val="0"/>
              </a:spcBef>
              <a:buSzPct val="100000"/>
            </a:pPr>
            <a:r>
              <a:rPr lang="en-US" sz="1100"/>
              <a:t>Meet degree or certification requirements</a:t>
            </a:r>
          </a:p>
          <a:p>
            <a:pPr marL="0" indent="0">
              <a:lnSpc>
                <a:spcPct val="100000"/>
              </a:lnSpc>
              <a:buSzPct val="100000"/>
              <a:buNone/>
            </a:pPr>
            <a:endParaRPr lang="en-US" sz="1100"/>
          </a:p>
        </p:txBody>
      </p:sp>
    </p:spTree>
    <p:extLst>
      <p:ext uri="{BB962C8B-B14F-4D97-AF65-F5344CB8AC3E}">
        <p14:creationId xmlns:p14="http://schemas.microsoft.com/office/powerpoint/2010/main" val="4139548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400"/>
              <a:t>Introducing a new toolkit to connect resettlement agencies and Head Start</a:t>
            </a:r>
          </a:p>
        </p:txBody>
      </p:sp>
      <p:sp>
        <p:nvSpPr>
          <p:cNvPr id="9" name="TextBox 8">
            <a:extLst>
              <a:ext uri="{FF2B5EF4-FFF2-40B4-BE49-F238E27FC236}">
                <a16:creationId xmlns:a16="http://schemas.microsoft.com/office/drawing/2014/main" id="{8859AB4D-4D05-3581-F2EC-9CAEB007BCA1}"/>
              </a:ext>
            </a:extLst>
          </p:cNvPr>
          <p:cNvSpPr txBox="1"/>
          <p:nvPr/>
        </p:nvSpPr>
        <p:spPr>
          <a:xfrm>
            <a:off x="646300" y="1449282"/>
            <a:ext cx="7004658" cy="461665"/>
          </a:xfrm>
          <a:prstGeom prst="rect">
            <a:avLst/>
          </a:prstGeom>
          <a:noFill/>
        </p:spPr>
        <p:txBody>
          <a:bodyPr wrap="square" rtlCol="0">
            <a:spAutoFit/>
          </a:bodyPr>
          <a:lstStyle/>
          <a:p>
            <a:pPr>
              <a:spcAft>
                <a:spcPts val="600"/>
              </a:spcAft>
            </a:pPr>
            <a:r>
              <a:rPr lang="en-US" sz="1200">
                <a:latin typeface="Proxima Nova Rg" panose="020B0604020202020204" charset="0"/>
              </a:rPr>
              <a:t>To better explain our offerings, we have </a:t>
            </a:r>
            <a:r>
              <a:rPr lang="en-US" sz="1200">
                <a:solidFill>
                  <a:srgbClr val="1B4B69"/>
                </a:solidFill>
                <a:latin typeface="Proxima Nova Rg" panose="020B0604020202020204" charset="0"/>
                <a:hlinkClick r:id="rId3">
                  <a:extLst>
                    <a:ext uri="{A12FA001-AC4F-418D-AE19-62706E023703}">
                      <ahyp:hlinkClr xmlns:ahyp="http://schemas.microsoft.com/office/drawing/2018/hyperlinkcolor" val="tx"/>
                    </a:ext>
                  </a:extLst>
                </a:hlinkClick>
              </a:rPr>
              <a:t>created a toolkit</a:t>
            </a:r>
            <a:r>
              <a:rPr lang="en-US" sz="1200">
                <a:solidFill>
                  <a:srgbClr val="1B4B69"/>
                </a:solidFill>
                <a:latin typeface="Proxima Nova Rg" panose="020B0604020202020204" charset="0"/>
              </a:rPr>
              <a:t> </a:t>
            </a:r>
            <a:r>
              <a:rPr lang="en-US" sz="1200">
                <a:latin typeface="Proxima Nova Rg" panose="020B0604020202020204" charset="0"/>
              </a:rPr>
              <a:t>with new, customizable materials that you can use to promote Head Start at your resettlement agency: </a:t>
            </a:r>
          </a:p>
        </p:txBody>
      </p:sp>
      <p:sp>
        <p:nvSpPr>
          <p:cNvPr id="10" name="TextBox 9">
            <a:extLst>
              <a:ext uri="{FF2B5EF4-FFF2-40B4-BE49-F238E27FC236}">
                <a16:creationId xmlns:a16="http://schemas.microsoft.com/office/drawing/2014/main" id="{0245A368-2743-F13E-B268-0CB27ABAF84D}"/>
              </a:ext>
            </a:extLst>
          </p:cNvPr>
          <p:cNvSpPr txBox="1"/>
          <p:nvPr/>
        </p:nvSpPr>
        <p:spPr>
          <a:xfrm>
            <a:off x="1114426" y="2009529"/>
            <a:ext cx="1885950" cy="461665"/>
          </a:xfrm>
          <a:prstGeom prst="rect">
            <a:avLst/>
          </a:prstGeom>
          <a:noFill/>
        </p:spPr>
        <p:txBody>
          <a:bodyPr wrap="square" rtlCol="0">
            <a:spAutoFit/>
          </a:bodyPr>
          <a:lstStyle/>
          <a:p>
            <a:pPr marL="285750" indent="-285750">
              <a:buFont typeface="Arial" panose="020B0604020202020204" pitchFamily="34" charset="0"/>
              <a:buChar char="•"/>
            </a:pPr>
            <a:r>
              <a:rPr lang="en-US" sz="1200">
                <a:latin typeface="Proxima Nova Rg" panose="020B0604020202020204" charset="0"/>
              </a:rPr>
              <a:t>Fact sheets</a:t>
            </a:r>
          </a:p>
          <a:p>
            <a:pPr marL="285750" indent="-285750">
              <a:buFont typeface="Arial" panose="020B0604020202020204" pitchFamily="34" charset="0"/>
              <a:buChar char="•"/>
            </a:pPr>
            <a:r>
              <a:rPr lang="en-US" sz="1200">
                <a:latin typeface="Proxima Nova Rg" panose="020B0604020202020204" charset="0"/>
              </a:rPr>
              <a:t>Posters and flyers</a:t>
            </a:r>
          </a:p>
        </p:txBody>
      </p:sp>
      <p:sp>
        <p:nvSpPr>
          <p:cNvPr id="13" name="TextBox 12">
            <a:extLst>
              <a:ext uri="{FF2B5EF4-FFF2-40B4-BE49-F238E27FC236}">
                <a16:creationId xmlns:a16="http://schemas.microsoft.com/office/drawing/2014/main" id="{9D8ADB8C-0B0B-9539-5473-E3DA30109CEB}"/>
              </a:ext>
            </a:extLst>
          </p:cNvPr>
          <p:cNvSpPr txBox="1"/>
          <p:nvPr/>
        </p:nvSpPr>
        <p:spPr>
          <a:xfrm>
            <a:off x="3302597" y="2009529"/>
            <a:ext cx="1690886" cy="461665"/>
          </a:xfrm>
          <a:prstGeom prst="rect">
            <a:avLst/>
          </a:prstGeom>
          <a:noFill/>
        </p:spPr>
        <p:txBody>
          <a:bodyPr wrap="square">
            <a:spAutoFit/>
          </a:bodyPr>
          <a:lstStyle/>
          <a:p>
            <a:pPr marL="171450" indent="-171450">
              <a:buSzPct val="100000"/>
              <a:buFont typeface="Arial" panose="020B0604020202020204" pitchFamily="34" charset="0"/>
              <a:buChar char="•"/>
            </a:pPr>
            <a:r>
              <a:rPr lang="en-US" sz="1200">
                <a:latin typeface="Proxima Nova Rg" panose="020B0604020202020204" charset="0"/>
              </a:rPr>
              <a:t>Social media ads</a:t>
            </a:r>
          </a:p>
          <a:p>
            <a:pPr marL="171450" indent="-171450">
              <a:buSzPct val="100000"/>
              <a:buFont typeface="Arial" panose="020B0604020202020204" pitchFamily="34" charset="0"/>
              <a:buChar char="•"/>
            </a:pPr>
            <a:r>
              <a:rPr lang="en-US" sz="1200">
                <a:latin typeface="Proxima Nova Rg" panose="020B0604020202020204" charset="0"/>
              </a:rPr>
              <a:t>Text messages</a:t>
            </a:r>
          </a:p>
        </p:txBody>
      </p:sp>
      <p:grpSp>
        <p:nvGrpSpPr>
          <p:cNvPr id="2" name="Group 1">
            <a:extLst>
              <a:ext uri="{FF2B5EF4-FFF2-40B4-BE49-F238E27FC236}">
                <a16:creationId xmlns:a16="http://schemas.microsoft.com/office/drawing/2014/main" id="{211051F4-8EA2-7A97-0619-968BB4C41E7A}"/>
              </a:ext>
            </a:extLst>
          </p:cNvPr>
          <p:cNvGrpSpPr/>
          <p:nvPr/>
        </p:nvGrpSpPr>
        <p:grpSpPr>
          <a:xfrm>
            <a:off x="646300" y="2769344"/>
            <a:ext cx="7402987" cy="1771905"/>
            <a:chOff x="628650" y="2769344"/>
            <a:chExt cx="7402987" cy="1771905"/>
          </a:xfrm>
        </p:grpSpPr>
        <p:sp>
          <p:nvSpPr>
            <p:cNvPr id="3" name="Rectangle 2">
              <a:extLst>
                <a:ext uri="{FF2B5EF4-FFF2-40B4-BE49-F238E27FC236}">
                  <a16:creationId xmlns:a16="http://schemas.microsoft.com/office/drawing/2014/main" id="{4CE7227B-FCDA-FCB4-73D1-4D664BE89360}"/>
                </a:ext>
              </a:extLst>
            </p:cNvPr>
            <p:cNvSpPr/>
            <p:nvPr/>
          </p:nvSpPr>
          <p:spPr>
            <a:xfrm>
              <a:off x="1997270" y="2769345"/>
              <a:ext cx="6034367" cy="53003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50AEECA-B818-11CD-2C8E-D1A2B28E0C95}"/>
                </a:ext>
              </a:extLst>
            </p:cNvPr>
            <p:cNvSpPr/>
            <p:nvPr/>
          </p:nvSpPr>
          <p:spPr>
            <a:xfrm>
              <a:off x="1997270" y="3401478"/>
              <a:ext cx="6034367" cy="53003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6C0E9D-3F0B-4C1B-F417-779E68DE1A13}"/>
                </a:ext>
              </a:extLst>
            </p:cNvPr>
            <p:cNvSpPr/>
            <p:nvPr/>
          </p:nvSpPr>
          <p:spPr>
            <a:xfrm>
              <a:off x="1997270" y="4011213"/>
              <a:ext cx="6034367" cy="53003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B3A7FE-5CB1-5AFF-4BB8-71F16C851DA7}"/>
                </a:ext>
              </a:extLst>
            </p:cNvPr>
            <p:cNvSpPr/>
            <p:nvPr/>
          </p:nvSpPr>
          <p:spPr>
            <a:xfrm>
              <a:off x="628650" y="2769345"/>
              <a:ext cx="1173255" cy="1765394"/>
            </a:xfrm>
            <a:prstGeom prst="rect">
              <a:avLst/>
            </a:prstGeom>
            <a:solidFill>
              <a:srgbClr val="1B4B69"/>
            </a:solidFill>
            <a:ln>
              <a:solidFill>
                <a:srgbClr val="1B4B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Proxima Nova Rg" panose="020B0604020202020204" charset="0"/>
                </a:rPr>
                <a:t>Main </a:t>
              </a:r>
              <a:br>
                <a:rPr lang="en-US" sz="2000" b="1">
                  <a:latin typeface="Proxima Nova Rg" panose="020B0604020202020204" charset="0"/>
                </a:rPr>
              </a:br>
              <a:r>
                <a:rPr lang="en-US" sz="2000" b="1">
                  <a:latin typeface="Proxima Nova Rg" panose="020B0604020202020204" charset="0"/>
                </a:rPr>
                <a:t>Goals:</a:t>
              </a:r>
            </a:p>
          </p:txBody>
        </p:sp>
        <p:sp>
          <p:nvSpPr>
            <p:cNvPr id="14" name="Rectangle 13">
              <a:extLst>
                <a:ext uri="{FF2B5EF4-FFF2-40B4-BE49-F238E27FC236}">
                  <a16:creationId xmlns:a16="http://schemas.microsoft.com/office/drawing/2014/main" id="{2948CB49-38D9-8BCB-ED7D-CCF23117F7D7}"/>
                </a:ext>
              </a:extLst>
            </p:cNvPr>
            <p:cNvSpPr/>
            <p:nvPr/>
          </p:nvSpPr>
          <p:spPr>
            <a:xfrm>
              <a:off x="2451369" y="3400940"/>
              <a:ext cx="5401159" cy="5305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Proxima Nova Rg" panose="020B0604020202020204" charset="0"/>
                </a:rPr>
                <a:t>Provide clear and simple information that allows adults with refugee status to apply for jobs at Head Start</a:t>
              </a:r>
            </a:p>
          </p:txBody>
        </p:sp>
        <p:sp>
          <p:nvSpPr>
            <p:cNvPr id="15" name="Rectangle 14">
              <a:extLst>
                <a:ext uri="{FF2B5EF4-FFF2-40B4-BE49-F238E27FC236}">
                  <a16:creationId xmlns:a16="http://schemas.microsoft.com/office/drawing/2014/main" id="{608A937B-F2C6-A4F5-D177-5700D4ABFB02}"/>
                </a:ext>
              </a:extLst>
            </p:cNvPr>
            <p:cNvSpPr/>
            <p:nvPr/>
          </p:nvSpPr>
          <p:spPr>
            <a:xfrm>
              <a:off x="2451369" y="2769344"/>
              <a:ext cx="5401159" cy="5300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solidFill>
                    <a:schemeClr val="tx1"/>
                  </a:solidFill>
                  <a:latin typeface="Proxima Nova Rg" panose="020B0604020202020204" charset="0"/>
                </a:rPr>
                <a:t>Provide clear and simple information about how to enroll children with refugee </a:t>
              </a:r>
              <a:br>
                <a:rPr lang="en-US" sz="1100">
                  <a:solidFill>
                    <a:schemeClr val="tx1"/>
                  </a:solidFill>
                  <a:latin typeface="Proxima Nova Rg" panose="020B0604020202020204" charset="0"/>
                </a:rPr>
              </a:br>
              <a:r>
                <a:rPr lang="en-US" sz="1100">
                  <a:solidFill>
                    <a:schemeClr val="tx1"/>
                  </a:solidFill>
                  <a:latin typeface="Proxima Nova Rg" panose="020B0604020202020204" charset="0"/>
                </a:rPr>
                <a:t>status in Head Start </a:t>
              </a:r>
              <a:endParaRPr lang="en-US" sz="1100" b="1">
                <a:solidFill>
                  <a:srgbClr val="1B4B69"/>
                </a:solidFill>
                <a:latin typeface="Proxima Nova" panose="020B0604020202020204" charset="0"/>
              </a:endParaRPr>
            </a:p>
          </p:txBody>
        </p:sp>
        <p:sp>
          <p:nvSpPr>
            <p:cNvPr id="16" name="Rectangle 15">
              <a:extLst>
                <a:ext uri="{FF2B5EF4-FFF2-40B4-BE49-F238E27FC236}">
                  <a16:creationId xmlns:a16="http://schemas.microsoft.com/office/drawing/2014/main" id="{BD45C681-32C5-01F6-3403-0D86162E61AD}"/>
                </a:ext>
              </a:extLst>
            </p:cNvPr>
            <p:cNvSpPr/>
            <p:nvPr/>
          </p:nvSpPr>
          <p:spPr>
            <a:xfrm>
              <a:off x="2451369" y="4011214"/>
              <a:ext cx="5401159" cy="523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Proxima Nova Rg" panose="020B0604020202020204" charset="0"/>
                </a:rPr>
                <a:t>Help resettlement agencies and Head Start programs better understand each other’s services and how to collaborate to serve children and families with refugee status</a:t>
              </a:r>
            </a:p>
          </p:txBody>
        </p:sp>
        <p:sp>
          <p:nvSpPr>
            <p:cNvPr id="17" name="Rectangle 16">
              <a:extLst>
                <a:ext uri="{FF2B5EF4-FFF2-40B4-BE49-F238E27FC236}">
                  <a16:creationId xmlns:a16="http://schemas.microsoft.com/office/drawing/2014/main" id="{8D6CEC29-8775-4021-2507-EDF176903560}"/>
                </a:ext>
              </a:extLst>
            </p:cNvPr>
            <p:cNvSpPr/>
            <p:nvPr/>
          </p:nvSpPr>
          <p:spPr>
            <a:xfrm>
              <a:off x="2079912" y="2769344"/>
              <a:ext cx="288815" cy="5235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b="1">
                  <a:solidFill>
                    <a:schemeClr val="accent5"/>
                  </a:solidFill>
                  <a:latin typeface="Proxima Nova Rg" panose="020B0604020202020204" charset="0"/>
                </a:rPr>
                <a:t>1</a:t>
              </a:r>
              <a:endParaRPr lang="en-US" sz="1500" b="1">
                <a:solidFill>
                  <a:schemeClr val="accent5"/>
                </a:solidFill>
                <a:latin typeface="Proxima Nova" panose="020B0604020202020204" charset="0"/>
              </a:endParaRPr>
            </a:p>
          </p:txBody>
        </p:sp>
        <p:sp>
          <p:nvSpPr>
            <p:cNvPr id="18" name="Rectangle 17">
              <a:extLst>
                <a:ext uri="{FF2B5EF4-FFF2-40B4-BE49-F238E27FC236}">
                  <a16:creationId xmlns:a16="http://schemas.microsoft.com/office/drawing/2014/main" id="{45BBE8E1-A1BC-FB10-4323-BEC568D2B691}"/>
                </a:ext>
              </a:extLst>
            </p:cNvPr>
            <p:cNvSpPr/>
            <p:nvPr/>
          </p:nvSpPr>
          <p:spPr>
            <a:xfrm>
              <a:off x="2079912" y="3400940"/>
              <a:ext cx="288815" cy="5300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b="1">
                  <a:solidFill>
                    <a:schemeClr val="accent5"/>
                  </a:solidFill>
                  <a:latin typeface="Proxima Nova Rg" panose="020B0604020202020204" charset="0"/>
                </a:rPr>
                <a:t>2</a:t>
              </a:r>
              <a:endParaRPr lang="en-US" sz="1500" b="1">
                <a:solidFill>
                  <a:schemeClr val="accent5"/>
                </a:solidFill>
                <a:latin typeface="Proxima Nova" panose="020B0604020202020204" charset="0"/>
              </a:endParaRPr>
            </a:p>
          </p:txBody>
        </p:sp>
        <p:sp>
          <p:nvSpPr>
            <p:cNvPr id="19" name="Rectangle 18">
              <a:extLst>
                <a:ext uri="{FF2B5EF4-FFF2-40B4-BE49-F238E27FC236}">
                  <a16:creationId xmlns:a16="http://schemas.microsoft.com/office/drawing/2014/main" id="{D26B5B45-3EE8-0137-F9F0-5D7A5564554B}"/>
                </a:ext>
              </a:extLst>
            </p:cNvPr>
            <p:cNvSpPr/>
            <p:nvPr/>
          </p:nvSpPr>
          <p:spPr>
            <a:xfrm>
              <a:off x="2079912" y="4011213"/>
              <a:ext cx="288815" cy="5300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500" b="1">
                  <a:solidFill>
                    <a:schemeClr val="accent5"/>
                  </a:solidFill>
                  <a:latin typeface="Proxima Nova Rg" panose="020B0604020202020204" charset="0"/>
                </a:rPr>
                <a:t>3</a:t>
              </a:r>
              <a:endParaRPr lang="en-US" sz="1500" b="1">
                <a:solidFill>
                  <a:schemeClr val="accent5"/>
                </a:solidFill>
                <a:latin typeface="Proxima Nova" panose="020B0604020202020204" charset="0"/>
              </a:endParaRPr>
            </a:p>
          </p:txBody>
        </p:sp>
      </p:grpSp>
    </p:spTree>
  </p:cSld>
  <p:clrMapOvr>
    <a:masterClrMapping/>
  </p:clrMapOvr>
</p:sld>
</file>

<file path=ppt/theme/theme1.xml><?xml version="1.0" encoding="utf-8"?>
<a:theme xmlns:a="http://schemas.openxmlformats.org/drawingml/2006/main" name="NHSA PPT Template 2020">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37B323A3FFB84DBC994034A7FC8D0E" ma:contentTypeVersion="10" ma:contentTypeDescription="Create a new document." ma:contentTypeScope="" ma:versionID="d22fd39c8e3251b0568e384ebad8f652">
  <xsd:schema xmlns:xsd="http://www.w3.org/2001/XMLSchema" xmlns:xs="http://www.w3.org/2001/XMLSchema" xmlns:p="http://schemas.microsoft.com/office/2006/metadata/properties" xmlns:ns2="be9f909a-72c9-4dc7-bbe5-ea27fcb9c8d0" xmlns:ns3="1d14e67e-aab8-468d-94b0-6c652c1e0fb3" targetNamespace="http://schemas.microsoft.com/office/2006/metadata/properties" ma:root="true" ma:fieldsID="c911837b4e81512135236b1415d0f941" ns2:_="" ns3:_="">
    <xsd:import namespace="be9f909a-72c9-4dc7-bbe5-ea27fcb9c8d0"/>
    <xsd:import namespace="1d14e67e-aab8-468d-94b0-6c652c1e0fb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9f909a-72c9-4dc7-bbe5-ea27fcb9c8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4e67e-aab8-468d-94b0-6c652c1e0fb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d14e67e-aab8-468d-94b0-6c652c1e0fb3">
      <UserInfo>
        <DisplayName>Mariana Eberle-Blaylock</DisplayName>
        <AccountId>9</AccountId>
        <AccountType/>
      </UserInfo>
      <UserInfo>
        <DisplayName>MacKenzie Regier</DisplayName>
        <AccountId>36</AccountId>
        <AccountType/>
      </UserInfo>
      <UserInfo>
        <DisplayName>Alicia Garza</DisplayName>
        <AccountId>17</AccountId>
        <AccountType/>
      </UserInfo>
      <UserInfo>
        <DisplayName>Sara Varela</DisplayName>
        <AccountId>16</AccountId>
        <AccountType/>
      </UserInfo>
      <UserInfo>
        <DisplayName>Dominique Davis</DisplayName>
        <AccountId>280</AccountId>
        <AccountType/>
      </UserInfo>
      <UserInfo>
        <DisplayName>Angela Devlin</DisplayName>
        <AccountId>31</AccountId>
        <AccountType/>
      </UserInfo>
      <UserInfo>
        <DisplayName>Audra Jefferson</DisplayName>
        <AccountId>276</AccountId>
        <AccountType/>
      </UserInfo>
      <UserInfo>
        <DisplayName>Kieran Mitchell</DisplayName>
        <AccountId>279</AccountId>
        <AccountType/>
      </UserInfo>
      <UserInfo>
        <DisplayName>Shey White</DisplayName>
        <AccountId>30</AccountId>
        <AccountType/>
      </UserInfo>
      <UserInfo>
        <DisplayName>Laura Hardy - CTR</DisplayName>
        <AccountId>307</AccountId>
        <AccountType/>
      </UserInfo>
    </SharedWithUsers>
  </documentManagement>
</p:properties>
</file>

<file path=customXml/itemProps1.xml><?xml version="1.0" encoding="utf-8"?>
<ds:datastoreItem xmlns:ds="http://schemas.openxmlformats.org/officeDocument/2006/customXml" ds:itemID="{69C0F0A2-16FD-46EE-8250-25FC6B551416}">
  <ds:schemaRefs>
    <ds:schemaRef ds:uri="1d14e67e-aab8-468d-94b0-6c652c1e0fb3"/>
    <ds:schemaRef ds:uri="be9f909a-72c9-4dc7-bbe5-ea27fcb9c8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12313F-6A72-4013-81E6-9817F1A5C6E5}">
  <ds:schemaRefs>
    <ds:schemaRef ds:uri="http://schemas.microsoft.com/sharepoint/v3/contenttype/forms"/>
  </ds:schemaRefs>
</ds:datastoreItem>
</file>

<file path=customXml/itemProps3.xml><?xml version="1.0" encoding="utf-8"?>
<ds:datastoreItem xmlns:ds="http://schemas.openxmlformats.org/officeDocument/2006/customXml" ds:itemID="{657D642F-C86F-4E98-BE6F-3CBBBC599C15}">
  <ds:schemaRefs>
    <ds:schemaRef ds:uri="http://purl.org/dc/terms/"/>
    <ds:schemaRef ds:uri="be9f909a-72c9-4dc7-bbe5-ea27fcb9c8d0"/>
    <ds:schemaRef ds:uri="1d14e67e-aab8-468d-94b0-6c652c1e0fb3"/>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20</TotalTime>
  <Words>1417</Words>
  <Application>Microsoft Office PowerPoint</Application>
  <PresentationFormat>On-screen Show (16:9)</PresentationFormat>
  <Paragraphs>116</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Proxima Nova</vt:lpstr>
      <vt:lpstr>Arial</vt:lpstr>
      <vt:lpstr>Proxima Nova Rg</vt:lpstr>
      <vt:lpstr>Calibri</vt:lpstr>
      <vt:lpstr>NHSA PPT Template 2020</vt:lpstr>
      <vt:lpstr>How Head Start and Refugee Resettlement Agencies Can Work Together to Serve the Refugee Community  </vt:lpstr>
      <vt:lpstr>Introducing Head Start and Early Head Start</vt:lpstr>
      <vt:lpstr>Head Start is a fantastic fit for families and children with refugee status</vt:lpstr>
      <vt:lpstr>Services for children and families</vt:lpstr>
      <vt:lpstr>Early learning in Head Start</vt:lpstr>
      <vt:lpstr>Children benefit from enrollment in Head Start</vt:lpstr>
      <vt:lpstr>Employment opportunities at Head Start</vt:lpstr>
      <vt:lpstr>Benefits of working at Head Start</vt:lpstr>
      <vt:lpstr>Introducing a new toolkit to connect resettlement agencies and Head Start</vt:lpstr>
      <vt:lpstr>Poster example</vt:lpstr>
      <vt:lpstr>Fact sheet example</vt:lpstr>
      <vt:lpstr>Key takeaways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Mariana Eberle-Blaylock</dc:creator>
  <cp:lastModifiedBy>Alicia Garza</cp:lastModifiedBy>
  <cp:revision>3</cp:revision>
  <dcterms:modified xsi:type="dcterms:W3CDTF">2024-04-17T16:17:31Z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0x010100F237B323A3FFB84DBC994034A7FC8D0E</vt:lpwstr>
  </property>
</Properties>
</file>