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6858000" cx="12192000"/>
  <p:notesSz cx="6858000" cy="9144000"/>
  <p:embeddedFontLst>
    <p:embeddedFont>
      <p:font typeface="Proxima Nova"/>
      <p:regular r:id="rId33"/>
      <p:bold r:id="rId34"/>
      <p:italic r:id="rId35"/>
      <p:boldItalic r:id="rId36"/>
    </p:embeddedFont>
    <p:embeddedFont>
      <p:font typeface="Proxima Nova Extrabold"/>
      <p:bold r:id="rId37"/>
    </p:embeddedFont>
    <p:embeddedFont>
      <p:font typeface="Proxima Nova Semibold"/>
      <p:regular r:id="rId38"/>
      <p:bold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Janet Pu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ProximaNovaSemibold-boldItalic.fntdata"/><Relationship Id="rId20" Type="http://schemas.openxmlformats.org/officeDocument/2006/relationships/slide" Target="slides/slide14.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6.xml"/><Relationship Id="rId44" Type="http://schemas.openxmlformats.org/officeDocument/2006/relationships/font" Target="fonts/OpenSans-boldItalic.fntdata"/><Relationship Id="rId21" Type="http://schemas.openxmlformats.org/officeDocument/2006/relationships/slide" Target="slides/slide15.xml"/><Relationship Id="rId43" Type="http://schemas.openxmlformats.org/officeDocument/2006/relationships/font" Target="fonts/OpenSans-italic.fnt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ProximaNova-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ProximaNova-italic.fntdata"/><Relationship Id="rId12" Type="http://schemas.openxmlformats.org/officeDocument/2006/relationships/slide" Target="slides/slide6.xml"/><Relationship Id="rId34" Type="http://schemas.openxmlformats.org/officeDocument/2006/relationships/font" Target="fonts/ProximaNova-bold.fntdata"/><Relationship Id="rId15" Type="http://schemas.openxmlformats.org/officeDocument/2006/relationships/slide" Target="slides/slide9.xml"/><Relationship Id="rId37" Type="http://schemas.openxmlformats.org/officeDocument/2006/relationships/font" Target="fonts/ProximaNovaExtrabold-bold.fntdata"/><Relationship Id="rId14" Type="http://schemas.openxmlformats.org/officeDocument/2006/relationships/slide" Target="slides/slide8.xml"/><Relationship Id="rId36" Type="http://schemas.openxmlformats.org/officeDocument/2006/relationships/font" Target="fonts/ProximaNova-boldItalic.fntdata"/><Relationship Id="rId17" Type="http://schemas.openxmlformats.org/officeDocument/2006/relationships/slide" Target="slides/slide11.xml"/><Relationship Id="rId39" Type="http://schemas.openxmlformats.org/officeDocument/2006/relationships/font" Target="fonts/ProximaNovaSemibold-bold.fntdata"/><Relationship Id="rId16" Type="http://schemas.openxmlformats.org/officeDocument/2006/relationships/slide" Target="slides/slide10.xml"/><Relationship Id="rId38" Type="http://schemas.openxmlformats.org/officeDocument/2006/relationships/font" Target="fonts/ProximaNovaSemibold-regular.fntdata"/><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7-09T19:39:00.647">
    <p:pos x="581" y="972"/>
    <p:text>@kmccray@nhsa.org / @mmarinsek@nhsa.org - Hi team, this has been updated to reflect what Kisha and I discussed. Ready to be uploaded again.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4" name="Google Shape;4;n"/>
          <p:cNvSpPr txBox="1"/>
          <p:nvPr>
            <p:ph idx="10" type="dt"/>
          </p:nvPr>
        </p:nvSpPr>
        <p:spPr>
          <a:xfrm>
            <a:off x="3884612" y="0"/>
            <a:ext cx="2971800" cy="458787"/>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8" name="Google Shape;8;n"/>
          <p:cNvSpPr txBox="1"/>
          <p:nvPr>
            <p:ph idx="12" type="sldNum"/>
          </p:nvPr>
        </p:nvSpPr>
        <p:spPr>
          <a:xfrm>
            <a:off x="3884612" y="8685212"/>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257d092f621_1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6" name="Google Shape;56;g257d092f621_1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 name="Google Shape;57;g257d092f621_1_27: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57d092f959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257d092f959_0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This six-session Training Module explores how to change negative or distorted thought patterns. staff will start to examine the connection between their thoughts and moods, before taking them through the basics of gaining an awareness of automatic negative thoughts and balancing those thoughts to become more positive, realistic, and productive.</a:t>
            </a:r>
            <a:endParaRPr sz="1000">
              <a:solidFill>
                <a:srgbClr val="434343"/>
              </a:solidFill>
            </a:endParaRPr>
          </a:p>
          <a:p>
            <a:pPr indent="0" lvl="0" marL="0" rtl="0" algn="l">
              <a:spcBef>
                <a:spcPts val="0"/>
              </a:spcBef>
              <a:spcAft>
                <a:spcPts val="0"/>
              </a:spcAft>
              <a:buNone/>
            </a:pPr>
            <a:r>
              <a:t/>
            </a:r>
            <a:endParaRPr/>
          </a:p>
        </p:txBody>
      </p:sp>
      <p:sp>
        <p:nvSpPr>
          <p:cNvPr id="126" name="Google Shape;126;g257d092f959_0_24: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6d94b93be5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6d94b93be5_0_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g36d94b93be5_0_16: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6d94b93be5_0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6d94b93be5_0_3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g36d94b93be5_0_38: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d94b93be5_0_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d94b93be5_0_4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 name="Google Shape;150;g36d94b93be5_0_46: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6d94b93be5_0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36d94b93be5_0_5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g36d94b93be5_0_54: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6d94b93be5_0_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6d94b93be5_0_6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g36d94b93be5_0_62: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57d092f959_0_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57d092f959_0_4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This five-session Training Module focuses on the foundations of Mindfulness-Based Cognitive Therapy (MBCT) and reconnecting people with their senses. Staff’s develop their ability to focus and stay present. By connecting with their present experience, with curiosity and without judgment, staff shift away from automatic thought patterns that might be impacting how they feel. </a:t>
            </a:r>
            <a:endParaRPr sz="1000">
              <a:solidFill>
                <a:srgbClr val="434343"/>
              </a:solidFill>
              <a:latin typeface="Open Sans"/>
              <a:ea typeface="Open Sans"/>
              <a:cs typeface="Open Sans"/>
              <a:sym typeface="Open Sans"/>
            </a:endParaRPr>
          </a:p>
          <a:p>
            <a:pPr indent="0" lvl="0" marL="0" rtl="0" algn="l">
              <a:spcBef>
                <a:spcPts val="0"/>
              </a:spcBef>
              <a:spcAft>
                <a:spcPts val="0"/>
              </a:spcAft>
              <a:buNone/>
            </a:pPr>
            <a:r>
              <a:t/>
            </a:r>
            <a:endParaRPr/>
          </a:p>
        </p:txBody>
      </p:sp>
      <p:sp>
        <p:nvSpPr>
          <p:cNvPr id="174" name="Google Shape;174;g257d092f959_0_44: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57d092f959_0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57d092f959_0_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This five-session Training Module builds on the foundations of Part 1. Here staff continue to develop their mindfulness skills, diving into the wandering mind, where it goes, and how we react to it to deepen their self-awareness.</a:t>
            </a:r>
            <a:endParaRPr sz="1000">
              <a:solidFill>
                <a:srgbClr val="434343"/>
              </a:solidFill>
            </a:endParaRPr>
          </a:p>
          <a:p>
            <a:pPr indent="0" lvl="0" marL="0" rtl="0" algn="l">
              <a:spcBef>
                <a:spcPts val="0"/>
              </a:spcBef>
              <a:spcAft>
                <a:spcPts val="0"/>
              </a:spcAft>
              <a:buNone/>
            </a:pPr>
            <a:r>
              <a:t/>
            </a:r>
            <a:endParaRPr/>
          </a:p>
        </p:txBody>
      </p:sp>
      <p:sp>
        <p:nvSpPr>
          <p:cNvPr id="182" name="Google Shape;182;g257d092f959_0_48: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57d092f959_0_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57d092f959_0_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In this final five-session Training Module we bridge the gap between meditation practice and bringing mindfulness into your daily lives. Supporting staff to start building mindfulness practice into their routines.</a:t>
            </a:r>
            <a:endParaRPr sz="1000">
              <a:solidFill>
                <a:srgbClr val="434343"/>
              </a:solidFill>
            </a:endParaRPr>
          </a:p>
          <a:p>
            <a:pPr indent="0" lvl="0" marL="0" rtl="0" algn="l">
              <a:spcBef>
                <a:spcPts val="0"/>
              </a:spcBef>
              <a:spcAft>
                <a:spcPts val="0"/>
              </a:spcAft>
              <a:buNone/>
            </a:pPr>
            <a:r>
              <a:t/>
            </a:r>
            <a:endParaRPr/>
          </a:p>
        </p:txBody>
      </p:sp>
      <p:sp>
        <p:nvSpPr>
          <p:cNvPr id="190" name="Google Shape;190;g257d092f959_0_60: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6d94b93be5_0_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6d94b93be5_0_6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8" name="Google Shape;198;g36d94b93be5_0_69: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21b212cc23_0_51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t/>
            </a:r>
            <a:endParaRPr/>
          </a:p>
        </p:txBody>
      </p:sp>
      <p:sp>
        <p:nvSpPr>
          <p:cNvPr id="62" name="Google Shape;62;g121b212cc23_0_5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6d94b93be5_0_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6d94b93be5_0_7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6" name="Google Shape;206;g36d94b93be5_0_79: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57d092f959_0_10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257d092f959_0_10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000">
                <a:solidFill>
                  <a:srgbClr val="434343"/>
                </a:solidFill>
                <a:latin typeface="Open Sans"/>
                <a:ea typeface="Open Sans"/>
                <a:cs typeface="Open Sans"/>
                <a:sym typeface="Open Sans"/>
              </a:rPr>
              <a:t>Starling Exercises are easier, mini-versions of your training modules and the perfect exercise for self-care if staff only have 2 to 5 minutes. The exercises delivers personalized content to each staff’s current needs, to make the most positive impact on their mental health. </a:t>
            </a:r>
            <a:endParaRPr sz="10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a:p>
        </p:txBody>
      </p:sp>
      <p:sp>
        <p:nvSpPr>
          <p:cNvPr id="214" name="Google Shape;214;g257d092f959_0_101: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57d092f959_0_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257d092f959_0_7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000">
                <a:solidFill>
                  <a:srgbClr val="434343"/>
                </a:solidFill>
                <a:latin typeface="Open Sans"/>
                <a:ea typeface="Open Sans"/>
                <a:cs typeface="Open Sans"/>
                <a:sym typeface="Open Sans"/>
              </a:rPr>
              <a:t>With your live training sessions, workshops, and mental fitness challenges, staff will be guided by subject matter experts on key mental fitness topics and breathwork strategies</a:t>
            </a:r>
            <a:r>
              <a:rPr lang="en-US" sz="1000">
                <a:solidFill>
                  <a:srgbClr val="222222"/>
                </a:solidFill>
                <a:latin typeface="Open Sans"/>
                <a:ea typeface="Open Sans"/>
                <a:cs typeface="Open Sans"/>
                <a:sym typeface="Open Sans"/>
              </a:rPr>
              <a:t>.</a:t>
            </a:r>
            <a:endParaRPr sz="1000">
              <a:solidFill>
                <a:srgbClr val="222222"/>
              </a:solidFill>
              <a:latin typeface="Open Sans"/>
              <a:ea typeface="Open Sans"/>
              <a:cs typeface="Open Sans"/>
              <a:sym typeface="Open Sans"/>
            </a:endParaRPr>
          </a:p>
          <a:p>
            <a:pPr indent="0" lvl="0" marL="0" rtl="0" algn="l">
              <a:spcBef>
                <a:spcPts val="0"/>
              </a:spcBef>
              <a:spcAft>
                <a:spcPts val="0"/>
              </a:spcAft>
              <a:buNone/>
            </a:pPr>
            <a:r>
              <a:t/>
            </a:r>
            <a:endParaRPr/>
          </a:p>
        </p:txBody>
      </p:sp>
      <p:sp>
        <p:nvSpPr>
          <p:cNvPr id="221" name="Google Shape;221;g257d092f959_0_73: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257d092f959_0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257d092f959_0_1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000">
                <a:solidFill>
                  <a:srgbClr val="434343"/>
                </a:solidFill>
                <a:latin typeface="Open Sans"/>
                <a:ea typeface="Open Sans"/>
                <a:cs typeface="Open Sans"/>
                <a:sym typeface="Open Sans"/>
              </a:rPr>
              <a:t>The Starling Community provides supportive, anonymous connection to other staff engaged in the programs. It offers staff the chance to connect through their shared experiences, and to learn and support each other throughout the program. </a:t>
            </a:r>
            <a:endParaRPr sz="1000">
              <a:solidFill>
                <a:srgbClr val="434343"/>
              </a:solidFill>
              <a:latin typeface="Open Sans"/>
              <a:ea typeface="Open Sans"/>
              <a:cs typeface="Open Sans"/>
              <a:sym typeface="Open Sans"/>
            </a:endParaRPr>
          </a:p>
          <a:p>
            <a:pPr indent="0" lvl="0" marL="0" rtl="0" algn="l">
              <a:spcBef>
                <a:spcPts val="0"/>
              </a:spcBef>
              <a:spcAft>
                <a:spcPts val="0"/>
              </a:spcAft>
              <a:buNone/>
            </a:pPr>
            <a:r>
              <a:t/>
            </a:r>
            <a:endParaRPr/>
          </a:p>
        </p:txBody>
      </p:sp>
      <p:sp>
        <p:nvSpPr>
          <p:cNvPr id="228" name="Google Shape;228;g257d092f959_0_115: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257d092f959_0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257d092f959_0_12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000">
                <a:solidFill>
                  <a:srgbClr val="434343"/>
                </a:solidFill>
                <a:latin typeface="Open Sans"/>
                <a:ea typeface="Open Sans"/>
                <a:cs typeface="Open Sans"/>
                <a:sym typeface="Open Sans"/>
              </a:rPr>
              <a:t>Starling has a full Video Library of entertaining and educational videos to help staff better understand their mental health and concepts to help them. </a:t>
            </a:r>
            <a:endParaRPr sz="1000">
              <a:solidFill>
                <a:srgbClr val="434343"/>
              </a:solidFill>
              <a:latin typeface="Open Sans"/>
              <a:ea typeface="Open Sans"/>
              <a:cs typeface="Open Sans"/>
              <a:sym typeface="Open Sans"/>
            </a:endParaRPr>
          </a:p>
          <a:p>
            <a:pPr indent="0" lvl="0" marL="0" rtl="0" algn="l">
              <a:spcBef>
                <a:spcPts val="0"/>
              </a:spcBef>
              <a:spcAft>
                <a:spcPts val="0"/>
              </a:spcAft>
              <a:buNone/>
            </a:pPr>
            <a:r>
              <a:t/>
            </a:r>
            <a:endParaRPr/>
          </a:p>
        </p:txBody>
      </p:sp>
      <p:sp>
        <p:nvSpPr>
          <p:cNvPr id="235" name="Google Shape;235;g257d092f959_0_121: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57d092f959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257d092f959_0_9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sz="1100">
                <a:solidFill>
                  <a:srgbClr val="434343"/>
                </a:solidFill>
                <a:latin typeface="Open Sans"/>
                <a:ea typeface="Open Sans"/>
                <a:cs typeface="Open Sans"/>
                <a:sym typeface="Open Sans"/>
              </a:rPr>
              <a:t>Mood Tracker: staff can track their moods to identify triggers, and how to proactively manage their negative mood shifts. </a:t>
            </a:r>
            <a:endParaRPr sz="1100">
              <a:solidFill>
                <a:srgbClr val="434343"/>
              </a:solidFill>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100"/>
              <a:buFont typeface="Arial"/>
              <a:buNone/>
            </a:pPr>
            <a:r>
              <a:t/>
            </a:r>
            <a:endParaRPr sz="1100">
              <a:solidFill>
                <a:srgbClr val="434343"/>
              </a:solidFill>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100"/>
              <a:buFont typeface="Arial"/>
              <a:buNone/>
            </a:pPr>
            <a:r>
              <a:rPr lang="en-US" sz="1100">
                <a:solidFill>
                  <a:srgbClr val="434343"/>
                </a:solidFill>
                <a:latin typeface="Open Sans"/>
                <a:ea typeface="Open Sans"/>
                <a:cs typeface="Open Sans"/>
                <a:sym typeface="Open Sans"/>
              </a:rPr>
              <a:t>Thought Balancer: Helps staff take control of their thoughts by developing balanced and realistic positions to thoughts that are harmful to their mental health. </a:t>
            </a:r>
            <a:endParaRPr sz="1100">
              <a:solidFill>
                <a:srgbClr val="434343"/>
              </a:solidFill>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100"/>
              <a:buFont typeface="Arial"/>
              <a:buNone/>
            </a:pPr>
            <a:r>
              <a:t/>
            </a:r>
            <a:endParaRPr sz="1100">
              <a:solidFill>
                <a:srgbClr val="434343"/>
              </a:solidFill>
              <a:latin typeface="Open Sans"/>
              <a:ea typeface="Open Sans"/>
              <a:cs typeface="Open Sans"/>
              <a:sym typeface="Open Sans"/>
            </a:endParaRPr>
          </a:p>
          <a:p>
            <a:pPr indent="0" lvl="0" marL="0" rtl="0" algn="l">
              <a:lnSpc>
                <a:spcPct val="115000"/>
              </a:lnSpc>
              <a:spcBef>
                <a:spcPts val="0"/>
              </a:spcBef>
              <a:spcAft>
                <a:spcPts val="0"/>
              </a:spcAft>
              <a:buClr>
                <a:schemeClr val="dk1"/>
              </a:buClr>
              <a:buSzPts val="1100"/>
              <a:buFont typeface="Arial"/>
              <a:buNone/>
            </a:pPr>
            <a:r>
              <a:rPr lang="en-US" sz="1100">
                <a:solidFill>
                  <a:srgbClr val="434343"/>
                </a:solidFill>
                <a:latin typeface="Open Sans"/>
                <a:ea typeface="Open Sans"/>
                <a:cs typeface="Open Sans"/>
                <a:sym typeface="Open Sans"/>
              </a:rPr>
              <a:t>Goal Setter: Helps staff learn to set realistic, achievable goals and identify their own steps to success.</a:t>
            </a:r>
            <a:endParaRPr sz="1200"/>
          </a:p>
        </p:txBody>
      </p:sp>
      <p:sp>
        <p:nvSpPr>
          <p:cNvPr id="242" name="Google Shape;242;g257d092f959_0_97: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2eba248738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2eba248738d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290 words - 2 mins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Between 2020 - 2022</a:t>
            </a:r>
            <a:r>
              <a:rPr lang="en-US"/>
              <a:t>, we actually overhauled our entire platform from a linear therapeutic approach to a multi-layered one which means instead of an online learning approach, we personalized the content based on a member’s history, therapeutic needs, and program interactions. Our personalization is actually rooted in the same processes and decisions CBT psychologists would make for their patient. But we also knew that not everyone has the time to go through training sessions, so we launched a new series of exercises (which are bite-sized versions of our sessions), as well as live guided interactive webinars around sleep and mindfulness to help people restore calm and peace in their routine.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Then the next year</a:t>
            </a:r>
            <a:r>
              <a:rPr lang="en-US"/>
              <a:t>, in addition to enhancing our CBT tools to be more personable and intuitive, we focused on expanding our programs to offer a more holistic approach by bridging the gap between mental and physical health. With mind and body, we launched our mindful-based cognitive therapy modules to help people build more mindfulness, and are slated to launch three new modules around yoga, anxiety, and sleep to tackle more specific physiological areas. At the end of the year, we will also be launching our native app to streamline registration, which has been a request members have been looking forward to the most.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2024, </a:t>
            </a:r>
            <a:r>
              <a:rPr lang="en-US"/>
              <a:t>we are working with some of the best healthcare partners to develop support for members struggling with PTSD and chronic pain, which are two major conditions educators and healthcare workers are struggling with right now, along with integration with Apple Health so people can track their progress alongside other health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Stigma is still one of the main reasons people don’t seek help, therefore we are launching training sessions to empower leaders to model self-care and champion their own mental health and that of others.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2025, </a:t>
            </a:r>
            <a:r>
              <a:rPr lang="en-US"/>
              <a:t>we will be deepening our personalization by powering our platform with Ai to continue and bridge the gaps between face-to-face sessions and our digital supports.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1045f05f42e_0_2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Font typeface="Arial"/>
              <a:buNone/>
            </a:pPr>
            <a:r>
              <a:rPr lang="en-US" sz="1000"/>
              <a:t>Starling Minds delivers immediate, unlimited and personalized digital Cognitive Behavioural Therapy (iCBT) training to staff so they can have </a:t>
            </a:r>
            <a:r>
              <a:rPr lang="en-US" sz="1000"/>
              <a:t>the tools they need to support their mental health, wherever and whenever.</a:t>
            </a:r>
            <a:endParaRPr sz="1000"/>
          </a:p>
          <a:p>
            <a:pPr indent="0" lvl="0" marL="0" rtl="0" algn="l">
              <a:spcBef>
                <a:spcPts val="0"/>
              </a:spcBef>
              <a:spcAft>
                <a:spcPts val="0"/>
              </a:spcAft>
              <a:buClr>
                <a:schemeClr val="dk1"/>
              </a:buClr>
              <a:buFont typeface="Arial"/>
              <a:buNone/>
            </a:pPr>
            <a:r>
              <a:t/>
            </a:r>
            <a:endParaRPr sz="1000"/>
          </a:p>
          <a:p>
            <a:pPr indent="0" lvl="0" marL="0" rtl="0" algn="l">
              <a:spcBef>
                <a:spcPts val="0"/>
              </a:spcBef>
              <a:spcAft>
                <a:spcPts val="0"/>
              </a:spcAft>
              <a:buClr>
                <a:schemeClr val="dk1"/>
              </a:buClr>
              <a:buSzPts val="1100"/>
              <a:buFont typeface="Arial"/>
              <a:buNone/>
            </a:pPr>
            <a:r>
              <a:rPr lang="en-US" sz="1000"/>
              <a:t>5,117 NHSA staff have registered with Starling Minds to-date.</a:t>
            </a:r>
            <a:endParaRPr sz="1000"/>
          </a:p>
          <a:p>
            <a:pPr indent="0" lvl="0" marL="0" rtl="0" algn="l">
              <a:spcBef>
                <a:spcPts val="0"/>
              </a:spcBef>
              <a:spcAft>
                <a:spcPts val="0"/>
              </a:spcAft>
              <a:buClr>
                <a:schemeClr val="dk1"/>
              </a:buClr>
              <a:buFont typeface="Arial"/>
              <a:buNone/>
            </a:pPr>
            <a:r>
              <a:t/>
            </a:r>
            <a:endParaRPr sz="1000"/>
          </a:p>
          <a:p>
            <a:pPr indent="0" lvl="0" marL="0" rtl="0" algn="l">
              <a:spcBef>
                <a:spcPts val="0"/>
              </a:spcBef>
              <a:spcAft>
                <a:spcPts val="0"/>
              </a:spcAft>
              <a:buClr>
                <a:schemeClr val="dk1"/>
              </a:buClr>
              <a:buSzPts val="1100"/>
              <a:buFont typeface="Arial"/>
              <a:buNone/>
            </a:pPr>
            <a:r>
              <a:t/>
            </a:r>
            <a:endParaRPr>
              <a:latin typeface="Open Sans"/>
              <a:ea typeface="Open Sans"/>
              <a:cs typeface="Open Sans"/>
              <a:sym typeface="Open Sans"/>
            </a:endParaRPr>
          </a:p>
        </p:txBody>
      </p:sp>
      <p:sp>
        <p:nvSpPr>
          <p:cNvPr id="72" name="Google Shape;72;g1045f05f42e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6d94b93be5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79" name="Google Shape;79;g36d94b93be5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Check-Up</a:t>
            </a:r>
            <a:endParaRPr/>
          </a:p>
        </p:txBody>
      </p:sp>
      <p:sp>
        <p:nvSpPr>
          <p:cNvPr id="80" name="Google Shape;80;g36d94b93be5_0_0: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6d94b93be5_0_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87" name="Google Shape;87;g36d94b93be5_0_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Homepage</a:t>
            </a:r>
            <a:endParaRPr/>
          </a:p>
        </p:txBody>
      </p:sp>
      <p:sp>
        <p:nvSpPr>
          <p:cNvPr id="88" name="Google Shape;88;g36d94b93be5_0_4: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57d092f959_0_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95" name="Google Shape;95;g257d092f959_0_6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6" name="Google Shape;96;g257d092f959_0_68: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57d092f95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57d092f95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200"/>
              <a:t>Once you’ve taken a check-up, you will be directed to the first training module: Getting Started</a:t>
            </a:r>
            <a:endParaRPr sz="1200"/>
          </a:p>
          <a:p>
            <a:pPr indent="0" lvl="0" marL="0" rtl="0" algn="l">
              <a:spcBef>
                <a:spcPts val="0"/>
              </a:spcBef>
              <a:spcAft>
                <a:spcPts val="0"/>
              </a:spcAft>
              <a:buClr>
                <a:schemeClr val="dk1"/>
              </a:buClr>
              <a:buFont typeface="Arial"/>
              <a:buNone/>
            </a:pPr>
            <a:r>
              <a:rPr lang="en-US" sz="1200"/>
              <a:t>This five-session introductory Guided Therapy explores the framework for how staff approach improving their mental health and building resilience. staff will explore basic mental health concepts, such as the Mental Health Continuum, and apply them to their situation.</a:t>
            </a:r>
            <a:endParaRPr sz="1200"/>
          </a:p>
          <a:p>
            <a:pPr indent="0" lvl="0" marL="0" rtl="0" algn="l">
              <a:spcBef>
                <a:spcPts val="0"/>
              </a:spcBef>
              <a:spcAft>
                <a:spcPts val="0"/>
              </a:spcAft>
              <a:buNone/>
            </a:pPr>
            <a:r>
              <a:t/>
            </a:r>
            <a:endParaRPr/>
          </a:p>
        </p:txBody>
      </p:sp>
      <p:sp>
        <p:nvSpPr>
          <p:cNvPr id="102" name="Google Shape;102;g257d092f959_0_0: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57d092f959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57d092f959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This six-session Training Module explores the reasons behind a staff’s moods. staff learn to examine their moods and reactions to improve their self-awareness, find their patterns, develop strategies, and start proactively managing their moods.</a:t>
            </a:r>
            <a:endParaRPr sz="1000">
              <a:solidFill>
                <a:srgbClr val="434343"/>
              </a:solidFill>
            </a:endParaRPr>
          </a:p>
          <a:p>
            <a:pPr indent="0" lvl="0" marL="0" rtl="0" algn="l">
              <a:spcBef>
                <a:spcPts val="0"/>
              </a:spcBef>
              <a:spcAft>
                <a:spcPts val="0"/>
              </a:spcAft>
              <a:buNone/>
            </a:pPr>
            <a:r>
              <a:t/>
            </a:r>
            <a:endParaRPr sz="1000"/>
          </a:p>
        </p:txBody>
      </p:sp>
      <p:sp>
        <p:nvSpPr>
          <p:cNvPr id="110" name="Google Shape;110;g257d092f959_0_8: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57d092f959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57d092f959_0_1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Font typeface="Arial"/>
              <a:buNone/>
            </a:pPr>
            <a:r>
              <a:rPr lang="en-US" sz="1000">
                <a:solidFill>
                  <a:srgbClr val="434343"/>
                </a:solidFill>
                <a:latin typeface="Open Sans"/>
                <a:ea typeface="Open Sans"/>
                <a:cs typeface="Open Sans"/>
                <a:sym typeface="Open Sans"/>
              </a:rPr>
              <a:t>This six-session Training Module explores different behavior strategies that staff can use to start to manage their moods, increase relaxation, or get into the zone. The first four sessions introduce a behavior strategy to the staff and allow them to try it out and see if it works for them before setting a practice goal to complete before the next session. </a:t>
            </a:r>
            <a:endParaRPr sz="1000">
              <a:solidFill>
                <a:srgbClr val="434343"/>
              </a:solidFill>
            </a:endParaRPr>
          </a:p>
          <a:p>
            <a:pPr indent="0" lvl="0" marL="0" rtl="0" algn="l">
              <a:spcBef>
                <a:spcPts val="0"/>
              </a:spcBef>
              <a:spcAft>
                <a:spcPts val="0"/>
              </a:spcAft>
              <a:buNone/>
            </a:pPr>
            <a:r>
              <a:t/>
            </a:r>
            <a:endParaRPr/>
          </a:p>
        </p:txBody>
      </p:sp>
      <p:sp>
        <p:nvSpPr>
          <p:cNvPr id="118" name="Google Shape;118;g257d092f959_0_16: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2"/>
          <p:cNvSpPr txBox="1"/>
          <p:nvPr>
            <p:ph idx="1" type="body"/>
          </p:nvPr>
        </p:nvSpPr>
        <p:spPr>
          <a:xfrm>
            <a:off x="732240" y="1128173"/>
            <a:ext cx="8931300" cy="16701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SzPts val="8075"/>
              <a:buNone/>
              <a:defRPr b="1" i="0" sz="8500">
                <a:solidFill>
                  <a:schemeClr val="lt1"/>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 name="Google Shape;14;p2"/>
          <p:cNvSpPr txBox="1"/>
          <p:nvPr>
            <p:ph idx="2" type="body"/>
          </p:nvPr>
        </p:nvSpPr>
        <p:spPr>
          <a:xfrm>
            <a:off x="732240" y="2951098"/>
            <a:ext cx="8931300" cy="744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SzPts val="3040"/>
              <a:buNone/>
              <a:defRPr b="0" i="1" sz="3200">
                <a:solidFill>
                  <a:srgbClr val="1548FF"/>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Devices">
  <p:cSld name="CUSTOM_1">
    <p:bg>
      <p:bgPr>
        <a:blipFill>
          <a:blip r:embed="rId2">
            <a:alphaModFix/>
          </a:blip>
          <a:stretch>
            <a:fillRect/>
          </a:stretch>
        </a:blipFill>
      </p:bgPr>
    </p:bg>
    <p:spTree>
      <p:nvGrpSpPr>
        <p:cNvPr id="40" name="Shape 40"/>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Divider">
  <p:cSld name="CUSTOM_3">
    <p:bg>
      <p:bgPr>
        <a:blipFill>
          <a:blip r:embed="rId2">
            <a:alphaModFix/>
          </a:blip>
          <a:stretch>
            <a:fillRect/>
          </a:stretch>
        </a:blipFill>
      </p:bgPr>
    </p:bg>
    <p:spTree>
      <p:nvGrpSpPr>
        <p:cNvPr id="41" name="Shape 4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1">
  <p:cSld name="OBJECT_2">
    <p:bg>
      <p:bgPr>
        <a:blipFill>
          <a:blip r:embed="rId2">
            <a:alphaModFix/>
          </a:blip>
          <a:stretch>
            <a:fillRect/>
          </a:stretch>
        </a:blipFill>
      </p:bgPr>
    </p:bg>
    <p:spTree>
      <p:nvGrpSpPr>
        <p:cNvPr id="42" name="Shape 42"/>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Image">
  <p:cSld name="Title + Image">
    <p:bg>
      <p:bgPr>
        <a:blipFill>
          <a:blip r:embed="rId2">
            <a:alphaModFix/>
          </a:blip>
          <a:stretch>
            <a:fillRect/>
          </a:stretch>
        </a:blipFill>
      </p:bgPr>
    </p:bg>
    <p:spTree>
      <p:nvGrpSpPr>
        <p:cNvPr id="43" name="Shape 43"/>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1_Title + 2 Columns 2">
    <p:spTree>
      <p:nvGrpSpPr>
        <p:cNvPr id="44" name="Shape 44"/>
        <p:cNvGrpSpPr/>
        <p:nvPr/>
      </p:nvGrpSpPr>
      <p:grpSpPr>
        <a:xfrm>
          <a:off x="0" y="0"/>
          <a:ext cx="0" cy="0"/>
          <a:chOff x="0" y="0"/>
          <a:chExt cx="0" cy="0"/>
        </a:xfrm>
      </p:grpSpPr>
      <p:sp>
        <p:nvSpPr>
          <p:cNvPr id="45" name="Google Shape;45;p16"/>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Proxima Nova"/>
              <a:buChar char="●"/>
              <a:defRPr b="0" i="0" sz="1500" u="none" cap="none" strike="noStrike">
                <a:solidFill>
                  <a:srgbClr val="000000"/>
                </a:solidFill>
                <a:latin typeface="Proxima Nova"/>
                <a:ea typeface="Proxima Nova"/>
                <a:cs typeface="Proxima Nova"/>
                <a:sym typeface="Proxima Nova"/>
              </a:defRPr>
            </a:lvl1pPr>
            <a:lvl2pPr indent="-336550" lvl="1" marL="914400" marR="0" rtl="0" algn="l">
              <a:lnSpc>
                <a:spcPct val="90000"/>
              </a:lnSpc>
              <a:spcBef>
                <a:spcPts val="500"/>
              </a:spcBef>
              <a:spcAft>
                <a:spcPts val="0"/>
              </a:spcAft>
              <a:buClr>
                <a:schemeClr val="accent3"/>
              </a:buClr>
              <a:buSzPts val="1700"/>
              <a:buFont typeface="Proxima Nova"/>
              <a:buChar char="&gt;"/>
              <a:defRPr b="0" i="0" sz="1500" u="none" cap="none" strike="noStrike">
                <a:solidFill>
                  <a:srgbClr val="000000"/>
                </a:solidFill>
                <a:latin typeface="Proxima Nova"/>
                <a:ea typeface="Proxima Nova"/>
                <a:cs typeface="Proxima Nova"/>
                <a:sym typeface="Proxima Nova"/>
              </a:defRPr>
            </a:lvl2pPr>
            <a:lvl3pPr indent="-323850" lvl="2" marL="1371600" marR="0" rtl="0" algn="l">
              <a:lnSpc>
                <a:spcPct val="90000"/>
              </a:lnSpc>
              <a:spcBef>
                <a:spcPts val="500"/>
              </a:spcBef>
              <a:spcAft>
                <a:spcPts val="0"/>
              </a:spcAft>
              <a:buClr>
                <a:schemeClr val="accent3"/>
              </a:buClr>
              <a:buSzPts val="1500"/>
              <a:buFont typeface="Proxima Nova"/>
              <a:buChar char="&gt;"/>
              <a:defRPr b="0" i="0" sz="1500" u="none" cap="none" strike="noStrike">
                <a:solidFill>
                  <a:srgbClr val="000000"/>
                </a:solidFill>
                <a:latin typeface="Proxima Nova"/>
                <a:ea typeface="Proxima Nova"/>
                <a:cs typeface="Proxima Nova"/>
                <a:sym typeface="Proxima Nova"/>
              </a:defRPr>
            </a:lvl3pPr>
            <a:lvl4pPr indent="-311150" lvl="3" marL="18288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4pPr>
            <a:lvl5pPr indent="-311150" lvl="4" marL="22860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5pPr>
            <a:lvl6pPr indent="-323850" lvl="5" marL="27432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6pPr>
            <a:lvl7pPr indent="-323850" lvl="6" marL="32004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7pPr>
            <a:lvl8pPr indent="-323850" lvl="7" marL="36576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8pPr>
            <a:lvl9pPr indent="-323850" lvl="8" marL="41148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9pPr>
          </a:lstStyle>
          <a:p/>
        </p:txBody>
      </p:sp>
      <p:sp>
        <p:nvSpPr>
          <p:cNvPr id="46" name="Google Shape;46;p16"/>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47" name="Google Shape;47;p16"/>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48" name="Google Shape;48;p16"/>
          <p:cNvPicPr preferRelativeResize="0"/>
          <p:nvPr/>
        </p:nvPicPr>
        <p:blipFill>
          <a:blip r:embed="rId2">
            <a:alphaModFix/>
          </a:blip>
          <a:stretch>
            <a:fillRect/>
          </a:stretch>
        </p:blipFill>
        <p:spPr>
          <a:xfrm>
            <a:off x="10416533" y="6111599"/>
            <a:ext cx="1279720" cy="74639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9" name="Shape 49"/>
        <p:cNvGrpSpPr/>
        <p:nvPr/>
      </p:nvGrpSpPr>
      <p:grpSpPr>
        <a:xfrm>
          <a:off x="0" y="0"/>
          <a:ext cx="0" cy="0"/>
          <a:chOff x="0" y="0"/>
          <a:chExt cx="0" cy="0"/>
        </a:xfrm>
      </p:grpSpPr>
      <p:sp>
        <p:nvSpPr>
          <p:cNvPr id="50" name="Google Shape;50;p17"/>
          <p:cNvSpPr txBox="1"/>
          <p:nvPr>
            <p:ph type="title"/>
          </p:nvPr>
        </p:nvSpPr>
        <p:spPr>
          <a:xfrm>
            <a:off x="415600" y="593367"/>
            <a:ext cx="11360700" cy="763500"/>
          </a:xfrm>
          <a:prstGeom prst="rect">
            <a:avLst/>
          </a:prstGeom>
        </p:spPr>
        <p:txBody>
          <a:bodyPr anchorCtr="0" anchor="ctr" bIns="30475" lIns="60950" spcFirstLastPara="1" rIns="60950" wrap="square" tIns="30475">
            <a:noAutofit/>
          </a:bodyPr>
          <a:lstStyle>
            <a:lvl1pPr lvl="0" rtl="0">
              <a:spcBef>
                <a:spcPts val="0"/>
              </a:spcBef>
              <a:spcAft>
                <a:spcPts val="0"/>
              </a:spcAft>
              <a:buSzPts val="2900"/>
              <a:buNone/>
              <a:defRPr/>
            </a:lvl1pPr>
            <a:lvl2pPr lvl="1" rtl="0">
              <a:spcBef>
                <a:spcPts val="0"/>
              </a:spcBef>
              <a:spcAft>
                <a:spcPts val="0"/>
              </a:spcAft>
              <a:buSzPts val="900"/>
              <a:buNone/>
              <a:defRPr/>
            </a:lvl2pPr>
            <a:lvl3pPr lvl="2" rtl="0">
              <a:spcBef>
                <a:spcPts val="0"/>
              </a:spcBef>
              <a:spcAft>
                <a:spcPts val="0"/>
              </a:spcAft>
              <a:buSzPts val="900"/>
              <a:buNone/>
              <a:defRPr/>
            </a:lvl3pPr>
            <a:lvl4pPr lvl="3" rtl="0">
              <a:spcBef>
                <a:spcPts val="0"/>
              </a:spcBef>
              <a:spcAft>
                <a:spcPts val="0"/>
              </a:spcAft>
              <a:buSzPts val="900"/>
              <a:buNone/>
              <a:defRPr/>
            </a:lvl4pPr>
            <a:lvl5pPr lvl="4" rtl="0">
              <a:spcBef>
                <a:spcPts val="0"/>
              </a:spcBef>
              <a:spcAft>
                <a:spcPts val="0"/>
              </a:spcAft>
              <a:buSzPts val="900"/>
              <a:buNone/>
              <a:defRPr/>
            </a:lvl5pPr>
            <a:lvl6pPr lvl="5" rtl="0">
              <a:spcBef>
                <a:spcPts val="0"/>
              </a:spcBef>
              <a:spcAft>
                <a:spcPts val="0"/>
              </a:spcAft>
              <a:buSzPts val="900"/>
              <a:buNone/>
              <a:defRPr/>
            </a:lvl6pPr>
            <a:lvl7pPr lvl="6" rtl="0">
              <a:spcBef>
                <a:spcPts val="0"/>
              </a:spcBef>
              <a:spcAft>
                <a:spcPts val="0"/>
              </a:spcAft>
              <a:buSzPts val="900"/>
              <a:buNone/>
              <a:defRPr/>
            </a:lvl7pPr>
            <a:lvl8pPr lvl="7" rtl="0">
              <a:spcBef>
                <a:spcPts val="0"/>
              </a:spcBef>
              <a:spcAft>
                <a:spcPts val="0"/>
              </a:spcAft>
              <a:buSzPts val="900"/>
              <a:buNone/>
              <a:defRPr/>
            </a:lvl8pPr>
            <a:lvl9pPr lvl="8" rtl="0">
              <a:spcBef>
                <a:spcPts val="0"/>
              </a:spcBef>
              <a:spcAft>
                <a:spcPts val="0"/>
              </a:spcAft>
              <a:buSzPts val="900"/>
              <a:buNone/>
              <a:defRPr/>
            </a:lvl9pPr>
          </a:lstStyle>
          <a:p/>
        </p:txBody>
      </p:sp>
      <p:sp>
        <p:nvSpPr>
          <p:cNvPr id="51" name="Google Shape;51;p17"/>
          <p:cNvSpPr txBox="1"/>
          <p:nvPr>
            <p:ph idx="1" type="body"/>
          </p:nvPr>
        </p:nvSpPr>
        <p:spPr>
          <a:xfrm>
            <a:off x="415600" y="1536633"/>
            <a:ext cx="11360700" cy="4555200"/>
          </a:xfrm>
          <a:prstGeom prst="rect">
            <a:avLst/>
          </a:prstGeom>
        </p:spPr>
        <p:txBody>
          <a:bodyPr anchorCtr="0" anchor="t" bIns="30475" lIns="60950" spcFirstLastPara="1" rIns="60950" wrap="square" tIns="30475">
            <a:noAutofit/>
          </a:bodyPr>
          <a:lstStyle>
            <a:lvl1pPr indent="-361950" lvl="0" marL="457200" rtl="0">
              <a:spcBef>
                <a:spcPts val="400"/>
              </a:spcBef>
              <a:spcAft>
                <a:spcPts val="0"/>
              </a:spcAft>
              <a:buSzPts val="2100"/>
              <a:buChar char="•"/>
              <a:defRPr/>
            </a:lvl1pPr>
            <a:lvl2pPr indent="-349250" lvl="1" marL="914400" rtl="0">
              <a:spcBef>
                <a:spcPts val="400"/>
              </a:spcBef>
              <a:spcAft>
                <a:spcPts val="0"/>
              </a:spcAft>
              <a:buSzPts val="1900"/>
              <a:buChar char="–"/>
              <a:defRPr/>
            </a:lvl2pPr>
            <a:lvl3pPr indent="-330200" lvl="2" marL="1371600" rtl="0">
              <a:spcBef>
                <a:spcPts val="300"/>
              </a:spcBef>
              <a:spcAft>
                <a:spcPts val="0"/>
              </a:spcAft>
              <a:buSzPts val="1600"/>
              <a:buChar char="•"/>
              <a:defRPr/>
            </a:lvl3pPr>
            <a:lvl4pPr indent="-311150" lvl="3" marL="1828800" rtl="0">
              <a:spcBef>
                <a:spcPts val="300"/>
              </a:spcBef>
              <a:spcAft>
                <a:spcPts val="0"/>
              </a:spcAft>
              <a:buSzPts val="1300"/>
              <a:buChar char="–"/>
              <a:defRPr/>
            </a:lvl4pPr>
            <a:lvl5pPr indent="-311150" lvl="4" marL="2286000" rtl="0">
              <a:spcBef>
                <a:spcPts val="300"/>
              </a:spcBef>
              <a:spcAft>
                <a:spcPts val="0"/>
              </a:spcAft>
              <a:buSzPts val="1300"/>
              <a:buChar char="»"/>
              <a:defRPr/>
            </a:lvl5pPr>
            <a:lvl6pPr indent="-311150" lvl="5" marL="2743200" rtl="0">
              <a:spcBef>
                <a:spcPts val="300"/>
              </a:spcBef>
              <a:spcAft>
                <a:spcPts val="0"/>
              </a:spcAft>
              <a:buSzPts val="1300"/>
              <a:buChar char="•"/>
              <a:defRPr/>
            </a:lvl6pPr>
            <a:lvl7pPr indent="-311150" lvl="6" marL="3200400" rtl="0">
              <a:spcBef>
                <a:spcPts val="300"/>
              </a:spcBef>
              <a:spcAft>
                <a:spcPts val="0"/>
              </a:spcAft>
              <a:buSzPts val="1300"/>
              <a:buChar char="•"/>
              <a:defRPr/>
            </a:lvl7pPr>
            <a:lvl8pPr indent="-311150" lvl="7" marL="3657600" rtl="0">
              <a:spcBef>
                <a:spcPts val="300"/>
              </a:spcBef>
              <a:spcAft>
                <a:spcPts val="0"/>
              </a:spcAft>
              <a:buSzPts val="1300"/>
              <a:buChar char="•"/>
              <a:defRPr/>
            </a:lvl8pPr>
            <a:lvl9pPr indent="-311150" lvl="8" marL="4114800" rtl="0">
              <a:spcBef>
                <a:spcPts val="300"/>
              </a:spcBef>
              <a:spcAft>
                <a:spcPts val="0"/>
              </a:spcAft>
              <a:buSzPts val="1300"/>
              <a:buChar char="•"/>
              <a:defRPr/>
            </a:lvl9pPr>
          </a:lstStyle>
          <a:p/>
        </p:txBody>
      </p:sp>
      <p:sp>
        <p:nvSpPr>
          <p:cNvPr id="52" name="Google Shape;52;p17"/>
          <p:cNvSpPr txBox="1"/>
          <p:nvPr>
            <p:ph idx="12" type="sldNum"/>
          </p:nvPr>
        </p:nvSpPr>
        <p:spPr>
          <a:xfrm>
            <a:off x="11296610" y="6217622"/>
            <a:ext cx="731700" cy="524700"/>
          </a:xfrm>
          <a:prstGeom prst="rect">
            <a:avLst/>
          </a:prstGeom>
        </p:spPr>
        <p:txBody>
          <a:bodyPr anchorCtr="0" anchor="ctr" bIns="30475" lIns="60950" spcFirstLastPara="1" rIns="60950" wrap="square" tIns="30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3">
  <p:cSld name="CUSTOM_2_11">
    <p:bg>
      <p:bgPr>
        <a:blipFill>
          <a:blip r:embed="rId2">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Title + 2 Columns">
    <p:spTree>
      <p:nvGrpSpPr>
        <p:cNvPr id="15" name="Shape 15"/>
        <p:cNvGrpSpPr/>
        <p:nvPr/>
      </p:nvGrpSpPr>
      <p:grpSpPr>
        <a:xfrm>
          <a:off x="0" y="0"/>
          <a:ext cx="0" cy="0"/>
          <a:chOff x="0" y="0"/>
          <a:chExt cx="0" cy="0"/>
        </a:xfrm>
      </p:grpSpPr>
      <p:sp>
        <p:nvSpPr>
          <p:cNvPr id="16" name="Google Shape;16;p3"/>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1">
  <p:cSld name="2_Title + 2 Columns">
    <p:bg>
      <p:bgPr>
        <a:blipFill>
          <a:blip r:embed="rId2">
            <a:alphaModFix/>
          </a:blip>
          <a:stretch>
            <a:fillRect/>
          </a:stretch>
        </a:blipFill>
      </p:bgPr>
    </p:bg>
    <p:spTree>
      <p:nvGrpSpPr>
        <p:cNvPr id="17" name="Shape 17"/>
        <p:cNvGrpSpPr/>
        <p:nvPr/>
      </p:nvGrpSpPr>
      <p:grpSpPr>
        <a:xfrm>
          <a:off x="0" y="0"/>
          <a:ext cx="0" cy="0"/>
          <a:chOff x="0" y="0"/>
          <a:chExt cx="0" cy="0"/>
        </a:xfrm>
      </p:grpSpPr>
      <p:pic>
        <p:nvPicPr>
          <p:cNvPr id="18" name="Google Shape;18;p4"/>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Section">
  <p:cSld name="Divider / Section">
    <p:bg>
      <p:bgPr>
        <a:blipFill>
          <a:blip r:embed="rId2">
            <a:alphaModFix/>
          </a:blip>
          <a:stretch>
            <a:fillRect/>
          </a:stretch>
        </a:blipFill>
      </p:bgPr>
    </p:bg>
    <p:spTree>
      <p:nvGrpSpPr>
        <p:cNvPr id="19" name="Shape 19"/>
        <p:cNvGrpSpPr/>
        <p:nvPr/>
      </p:nvGrpSpPr>
      <p:grpSpPr>
        <a:xfrm>
          <a:off x="0" y="0"/>
          <a:ext cx="0" cy="0"/>
          <a:chOff x="0" y="0"/>
          <a:chExt cx="0" cy="0"/>
        </a:xfrm>
      </p:grpSpPr>
      <p:pic>
        <p:nvPicPr>
          <p:cNvPr id="20" name="Google Shape;20;p5"/>
          <p:cNvPicPr preferRelativeResize="0"/>
          <p:nvPr/>
        </p:nvPicPr>
        <p:blipFill rotWithShape="1">
          <a:blip r:embed="rId3">
            <a:alphaModFix/>
          </a:blip>
          <a:srcRect b="0" l="0" r="0" t="0"/>
          <a:stretch/>
        </p:blipFill>
        <p:spPr>
          <a:xfrm>
            <a:off x="8103834" y="2234"/>
            <a:ext cx="4088165" cy="1140767"/>
          </a:xfrm>
          <a:prstGeom prst="rect">
            <a:avLst/>
          </a:prstGeom>
          <a:noFill/>
          <a:ln>
            <a:noFill/>
          </a:ln>
          <a:effectLst>
            <a:outerShdw blurRad="200025" rotWithShape="0" algn="bl" dir="5880000" dist="28575">
              <a:srgbClr val="000000">
                <a:alpha val="13730"/>
              </a:srgbClr>
            </a:outerShdw>
          </a:effectLst>
        </p:spPr>
      </p:pic>
      <p:pic>
        <p:nvPicPr>
          <p:cNvPr id="21" name="Google Shape;21;p5"/>
          <p:cNvPicPr preferRelativeResize="0"/>
          <p:nvPr/>
        </p:nvPicPr>
        <p:blipFill rotWithShape="1">
          <a:blip r:embed="rId4">
            <a:alphaModFix/>
          </a:blip>
          <a:srcRect b="199" l="0" r="0" t="209"/>
          <a:stretch/>
        </p:blipFill>
        <p:spPr>
          <a:xfrm>
            <a:off x="10081309" y="232230"/>
            <a:ext cx="1601608" cy="528191"/>
          </a:xfrm>
          <a:prstGeom prst="rect">
            <a:avLst/>
          </a:prstGeom>
          <a:noFill/>
          <a:ln>
            <a:noFill/>
          </a:ln>
        </p:spPr>
      </p:pic>
      <p:pic>
        <p:nvPicPr>
          <p:cNvPr id="22" name="Google Shape;22;p5"/>
          <p:cNvPicPr preferRelativeResize="0"/>
          <p:nvPr/>
        </p:nvPicPr>
        <p:blipFill rotWithShape="1">
          <a:blip r:embed="rId5">
            <a:alphaModFix/>
          </a:blip>
          <a:srcRect b="0" l="0" r="0" t="0"/>
          <a:stretch/>
        </p:blipFill>
        <p:spPr>
          <a:xfrm>
            <a:off x="10693747" y="5643022"/>
            <a:ext cx="891755" cy="72744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 2 Columns">
  <p:cSld name="1_Title + 2 Columns">
    <p:spTree>
      <p:nvGrpSpPr>
        <p:cNvPr id="23" name="Shape 23"/>
        <p:cNvGrpSpPr/>
        <p:nvPr/>
      </p:nvGrpSpPr>
      <p:grpSpPr>
        <a:xfrm>
          <a:off x="0" y="0"/>
          <a:ext cx="0" cy="0"/>
          <a:chOff x="0" y="0"/>
          <a:chExt cx="0" cy="0"/>
        </a:xfrm>
      </p:grpSpPr>
      <p:sp>
        <p:nvSpPr>
          <p:cNvPr id="24" name="Google Shape;24;p6"/>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Arial"/>
              <a:buChar char="&gt;"/>
              <a:defRPr b="0" i="0" sz="1500" u="none" cap="none" strike="noStrike">
                <a:solidFill>
                  <a:srgbClr val="000000"/>
                </a:solidFill>
                <a:latin typeface="Arial"/>
                <a:ea typeface="Arial"/>
                <a:cs typeface="Arial"/>
                <a:sym typeface="Arial"/>
              </a:defRPr>
            </a:lvl1pPr>
            <a:lvl2pPr indent="-336550" lvl="1" marL="914400" marR="0" rtl="0" algn="l">
              <a:lnSpc>
                <a:spcPct val="90000"/>
              </a:lnSpc>
              <a:spcBef>
                <a:spcPts val="500"/>
              </a:spcBef>
              <a:spcAft>
                <a:spcPts val="0"/>
              </a:spcAft>
              <a:buClr>
                <a:schemeClr val="accent3"/>
              </a:buClr>
              <a:buSzPts val="1700"/>
              <a:buFont typeface="Arial"/>
              <a:buChar char="&gt;"/>
              <a:defRPr b="0" i="0" sz="1500" u="none" cap="none" strike="noStrike">
                <a:solidFill>
                  <a:srgbClr val="000000"/>
                </a:solidFill>
                <a:latin typeface="Arial"/>
                <a:ea typeface="Arial"/>
                <a:cs typeface="Arial"/>
                <a:sym typeface="Arial"/>
              </a:defRPr>
            </a:lvl2pPr>
            <a:lvl3pPr indent="-323850" lvl="2" marL="1371600" marR="0" rtl="0" algn="l">
              <a:lnSpc>
                <a:spcPct val="90000"/>
              </a:lnSpc>
              <a:spcBef>
                <a:spcPts val="500"/>
              </a:spcBef>
              <a:spcAft>
                <a:spcPts val="0"/>
              </a:spcAft>
              <a:buClr>
                <a:schemeClr val="accent3"/>
              </a:buClr>
              <a:buSzPts val="15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5" name="Google Shape;25;p6"/>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6" name="Google Shape;26;p6"/>
          <p:cNvSpPr txBox="1"/>
          <p:nvPr>
            <p:ph idx="3" type="body"/>
          </p:nvPr>
        </p:nvSpPr>
        <p:spPr>
          <a:xfrm>
            <a:off x="6115493" y="1358147"/>
            <a:ext cx="5257500" cy="4323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1100"/>
              </a:spcBef>
              <a:spcAft>
                <a:spcPts val="0"/>
              </a:spcAft>
              <a:buClr>
                <a:srgbClr val="000000"/>
              </a:buClr>
              <a:buSzPts val="1700"/>
              <a:buFont typeface="Arial"/>
              <a:buNone/>
              <a:defRPr b="1" i="0" sz="2400" u="none" cap="none" strike="noStrike">
                <a:solidFill>
                  <a:srgbClr val="525F7F"/>
                </a:solidFill>
                <a:latin typeface="Calibri"/>
                <a:ea typeface="Calibri"/>
                <a:cs typeface="Calibri"/>
                <a:sym typeface="Calibri"/>
              </a:defRPr>
            </a:lvl1pPr>
            <a:lvl2pPr indent="-311150" lvl="1" marL="9144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7" name="Google Shape;27;p6"/>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Calibri"/>
              <a:buNone/>
              <a:defRPr>
                <a:solidFill>
                  <a:schemeClr val="accen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28" name="Google Shape;28;p6"/>
          <p:cNvPicPr preferRelativeResize="0"/>
          <p:nvPr/>
        </p:nvPicPr>
        <p:blipFill rotWithShape="1">
          <a:blip r:embed="rId2">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2">
  <p:cSld name="Title + 2 Columns_1">
    <p:bg>
      <p:bgPr>
        <a:blipFill>
          <a:blip r:embed="rId2">
            <a:alphaModFix/>
          </a:blip>
          <a:stretch>
            <a:fillRect/>
          </a:stretch>
        </a:blipFill>
      </p:bgPr>
    </p:bg>
    <p:spTree>
      <p:nvGrpSpPr>
        <p:cNvPr id="29" name="Shape 29"/>
        <p:cNvGrpSpPr/>
        <p:nvPr/>
      </p:nvGrpSpPr>
      <p:grpSpPr>
        <a:xfrm>
          <a:off x="0" y="0"/>
          <a:ext cx="0" cy="0"/>
          <a:chOff x="0" y="0"/>
          <a:chExt cx="0" cy="0"/>
        </a:xfrm>
      </p:grpSpPr>
      <p:pic>
        <p:nvPicPr>
          <p:cNvPr id="30" name="Google Shape;30;p7"/>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ay)" type="blank">
  <p:cSld name="BLANK">
    <p:bg>
      <p:bgPr>
        <a:blipFill>
          <a:blip r:embed="rId2">
            <a:alphaModFix/>
          </a:blip>
          <a:stretch>
            <a:fillRect/>
          </a:stretch>
        </a:blipFill>
      </p:bgPr>
    </p:bg>
    <p:spTree>
      <p:nvGrpSpPr>
        <p:cNvPr id="37"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p:cSld name="CUSTOM_2">
    <p:bg>
      <p:bgPr>
        <a:blipFill>
          <a:blip r:embed="rId2">
            <a:alphaModFix/>
          </a:blip>
          <a:stretch>
            <a:fillRect/>
          </a:stretch>
        </a:blipFill>
      </p:bgPr>
    </p:bg>
    <p:spTree>
      <p:nvGrpSpPr>
        <p:cNvPr id="38" name="Shape 3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
    <p:bg>
      <p:bgPr>
        <a:blipFill>
          <a:blip r:embed="rId2">
            <a:alphaModFix/>
          </a:blip>
          <a:stretch>
            <a:fillRect/>
          </a:stretch>
        </a:blipFill>
      </p:bgPr>
    </p:bg>
    <p:spTree>
      <p:nvGrpSpPr>
        <p:cNvPr id="39" name="Shape 3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11" Type="http://schemas.openxmlformats.org/officeDocument/2006/relationships/theme" Target="../theme/theme2.xml"/><Relationship Id="rId10" Type="http://schemas.openxmlformats.org/officeDocument/2006/relationships/slideLayout" Target="../slideLayouts/slideLayout16.xml"/><Relationship Id="rId9" Type="http://schemas.openxmlformats.org/officeDocument/2006/relationships/slideLayout" Target="../slideLayouts/slideLayout15.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68337" y="411162"/>
            <a:ext cx="7859700" cy="5604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accent1"/>
              </a:buClr>
              <a:buSzPts val="4000"/>
              <a:buFont typeface="Calibri"/>
              <a:buNone/>
              <a:defRPr b="1" i="0" sz="40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668337" y="1549400"/>
            <a:ext cx="10515600" cy="3841800"/>
          </a:xfrm>
          <a:prstGeom prst="rect">
            <a:avLst/>
          </a:prstGeom>
          <a:noFill/>
          <a:ln>
            <a:noFill/>
          </a:ln>
        </p:spPr>
        <p:txBody>
          <a:bodyPr anchorCtr="0" anchor="t" bIns="45700" lIns="91425" spcFirstLastPara="1" rIns="91425" wrap="square" tIns="45700">
            <a:noAutofit/>
          </a:bodyPr>
          <a:lstStyle>
            <a:lvl1pPr indent="-397510" lvl="0" marL="457200" marR="0" rtl="0" algn="l">
              <a:lnSpc>
                <a:spcPct val="90000"/>
              </a:lnSpc>
              <a:spcBef>
                <a:spcPts val="1000"/>
              </a:spcBef>
              <a:spcAft>
                <a:spcPts val="0"/>
              </a:spcAft>
              <a:buClr>
                <a:schemeClr val="accent3"/>
              </a:buClr>
              <a:buSzPts val="2660"/>
              <a:buFont typeface="Arial"/>
              <a:buChar char="&gt;"/>
              <a:defRPr b="0" i="0" sz="2800" u="none" cap="none" strike="noStrike">
                <a:solidFill>
                  <a:srgbClr val="525F7F"/>
                </a:solidFill>
                <a:latin typeface="Calibri"/>
                <a:ea typeface="Calibri"/>
                <a:cs typeface="Calibri"/>
                <a:sym typeface="Calibri"/>
              </a:defRPr>
            </a:lvl1pPr>
            <a:lvl2pPr indent="-373380" lvl="1" marL="914400" marR="0" rtl="0" algn="l">
              <a:lnSpc>
                <a:spcPct val="90000"/>
              </a:lnSpc>
              <a:spcBef>
                <a:spcPts val="500"/>
              </a:spcBef>
              <a:spcAft>
                <a:spcPts val="0"/>
              </a:spcAft>
              <a:buClr>
                <a:schemeClr val="accent3"/>
              </a:buClr>
              <a:buSzPts val="2280"/>
              <a:buFont typeface="Arial"/>
              <a:buChar char="&gt;"/>
              <a:defRPr b="0" i="0" sz="2400" u="none" cap="none" strike="noStrike">
                <a:solidFill>
                  <a:srgbClr val="525F7F"/>
                </a:solidFill>
                <a:latin typeface="Calibri"/>
                <a:ea typeface="Calibri"/>
                <a:cs typeface="Calibri"/>
                <a:sym typeface="Calibri"/>
              </a:defRPr>
            </a:lvl2pPr>
            <a:lvl3pPr indent="-349250" lvl="2" marL="1371600" marR="0" rtl="0" algn="l">
              <a:lnSpc>
                <a:spcPct val="90000"/>
              </a:lnSpc>
              <a:spcBef>
                <a:spcPts val="500"/>
              </a:spcBef>
              <a:spcAft>
                <a:spcPts val="0"/>
              </a:spcAft>
              <a:buClr>
                <a:schemeClr val="accent3"/>
              </a:buClr>
              <a:buSzPts val="1900"/>
              <a:buFont typeface="Arial"/>
              <a:buChar char="&gt;"/>
              <a:defRPr b="0" i="0" sz="2000" u="none" cap="none" strike="noStrike">
                <a:solidFill>
                  <a:srgbClr val="525F7F"/>
                </a:solidFill>
                <a:latin typeface="Calibri"/>
                <a:ea typeface="Calibri"/>
                <a:cs typeface="Calibri"/>
                <a:sym typeface="Calibri"/>
              </a:defRPr>
            </a:lvl3pPr>
            <a:lvl4pPr indent="-337185" lvl="3" marL="18288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4pPr>
            <a:lvl5pPr indent="-337185" lvl="4" marL="22860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 name="Shape 31"/>
        <p:cNvGrpSpPr/>
        <p:nvPr/>
      </p:nvGrpSpPr>
      <p:grpSpPr>
        <a:xfrm>
          <a:off x="0" y="0"/>
          <a:ext cx="0" cy="0"/>
          <a:chOff x="0" y="0"/>
          <a:chExt cx="0" cy="0"/>
        </a:xfrm>
      </p:grpSpPr>
      <p:sp>
        <p:nvSpPr>
          <p:cNvPr id="32" name="Google Shape;32;p8"/>
          <p:cNvSpPr txBox="1"/>
          <p:nvPr>
            <p:ph type="title"/>
          </p:nvPr>
        </p:nvSpPr>
        <p:spPr>
          <a:xfrm>
            <a:off x="304800" y="183092"/>
            <a:ext cx="5486400" cy="7620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Clr>
                <a:schemeClr val="dk1"/>
              </a:buClr>
              <a:buSzPts val="2900"/>
              <a:buFont typeface="Calibri"/>
              <a:buNone/>
              <a:defRPr b="0" i="0" sz="2900" u="none" cap="none" strike="noStrike">
                <a:solidFill>
                  <a:schemeClr val="dk1"/>
                </a:solidFill>
                <a:latin typeface="Calibri"/>
                <a:ea typeface="Calibri"/>
                <a:cs typeface="Calibri"/>
                <a:sym typeface="Calibri"/>
              </a:defRPr>
            </a:lvl1pPr>
            <a:lvl2pPr lvl="1" rtl="0">
              <a:spcBef>
                <a:spcPts val="0"/>
              </a:spcBef>
              <a:spcAft>
                <a:spcPts val="0"/>
              </a:spcAft>
              <a:buSzPts val="900"/>
              <a:buNone/>
              <a:defRPr sz="1200"/>
            </a:lvl2pPr>
            <a:lvl3pPr lvl="2" rtl="0">
              <a:spcBef>
                <a:spcPts val="0"/>
              </a:spcBef>
              <a:spcAft>
                <a:spcPts val="0"/>
              </a:spcAft>
              <a:buSzPts val="900"/>
              <a:buNone/>
              <a:defRPr sz="1200"/>
            </a:lvl3pPr>
            <a:lvl4pPr lvl="3" rtl="0">
              <a:spcBef>
                <a:spcPts val="0"/>
              </a:spcBef>
              <a:spcAft>
                <a:spcPts val="0"/>
              </a:spcAft>
              <a:buSzPts val="900"/>
              <a:buNone/>
              <a:defRPr sz="1200"/>
            </a:lvl4pPr>
            <a:lvl5pPr lvl="4" rtl="0">
              <a:spcBef>
                <a:spcPts val="0"/>
              </a:spcBef>
              <a:spcAft>
                <a:spcPts val="0"/>
              </a:spcAft>
              <a:buSzPts val="900"/>
              <a:buNone/>
              <a:defRPr sz="1200"/>
            </a:lvl5pPr>
            <a:lvl6pPr lvl="5" rtl="0">
              <a:spcBef>
                <a:spcPts val="0"/>
              </a:spcBef>
              <a:spcAft>
                <a:spcPts val="0"/>
              </a:spcAft>
              <a:buSzPts val="900"/>
              <a:buNone/>
              <a:defRPr sz="1200"/>
            </a:lvl6pPr>
            <a:lvl7pPr lvl="6" rtl="0">
              <a:spcBef>
                <a:spcPts val="0"/>
              </a:spcBef>
              <a:spcAft>
                <a:spcPts val="0"/>
              </a:spcAft>
              <a:buSzPts val="900"/>
              <a:buNone/>
              <a:defRPr sz="1200"/>
            </a:lvl7pPr>
            <a:lvl8pPr lvl="7" rtl="0">
              <a:spcBef>
                <a:spcPts val="0"/>
              </a:spcBef>
              <a:spcAft>
                <a:spcPts val="0"/>
              </a:spcAft>
              <a:buSzPts val="900"/>
              <a:buNone/>
              <a:defRPr sz="1200"/>
            </a:lvl8pPr>
            <a:lvl9pPr lvl="8" rtl="0">
              <a:spcBef>
                <a:spcPts val="0"/>
              </a:spcBef>
              <a:spcAft>
                <a:spcPts val="0"/>
              </a:spcAft>
              <a:buSzPts val="900"/>
              <a:buNone/>
              <a:defRPr sz="1200"/>
            </a:lvl9pPr>
          </a:lstStyle>
          <a:p/>
        </p:txBody>
      </p:sp>
      <p:sp>
        <p:nvSpPr>
          <p:cNvPr id="33" name="Google Shape;33;p8"/>
          <p:cNvSpPr txBox="1"/>
          <p:nvPr>
            <p:ph idx="1" type="body"/>
          </p:nvPr>
        </p:nvSpPr>
        <p:spPr>
          <a:xfrm>
            <a:off x="304800" y="1066800"/>
            <a:ext cx="5486400" cy="3017400"/>
          </a:xfrm>
          <a:prstGeom prst="rect">
            <a:avLst/>
          </a:prstGeom>
          <a:noFill/>
          <a:ln>
            <a:noFill/>
          </a:ln>
        </p:spPr>
        <p:txBody>
          <a:bodyPr anchorCtr="0" anchor="t" bIns="30475" lIns="60950" spcFirstLastPara="1" rIns="60950" wrap="square" tIns="30475">
            <a:noAutofit/>
          </a:bodyPr>
          <a:lstStyle>
            <a:lvl1pPr indent="-361950" lvl="0" marL="457200" marR="0" rtl="0" algn="l">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9250" lvl="1" marL="914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2pPr>
            <a:lvl3pPr indent="-330200" lvl="2" marL="1371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3pPr>
            <a:lvl4pPr indent="-311150" lvl="3" marL="1828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4pPr>
            <a:lvl5pPr indent="-311150" lvl="4" marL="22860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5pPr>
            <a:lvl6pPr indent="-311150" lvl="5" marL="27432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
        <p:nvSpPr>
          <p:cNvPr id="34" name="Google Shape;34;p8"/>
          <p:cNvSpPr txBox="1"/>
          <p:nvPr>
            <p:ph idx="10" type="dt"/>
          </p:nvPr>
        </p:nvSpPr>
        <p:spPr>
          <a:xfrm>
            <a:off x="304800" y="4237567"/>
            <a:ext cx="1422300" cy="243300"/>
          </a:xfrm>
          <a:prstGeom prst="rect">
            <a:avLst/>
          </a:prstGeom>
          <a:noFill/>
          <a:ln>
            <a:noFill/>
          </a:ln>
        </p:spPr>
        <p:txBody>
          <a:bodyPr anchorCtr="0" anchor="ctr" bIns="30475" lIns="60950" spcFirstLastPara="1" rIns="60950" wrap="square" tIns="30475">
            <a:noAutofit/>
          </a:bodyPr>
          <a:lstStyle>
            <a:lvl1pPr lvl="0" marR="0" rtl="0" algn="l">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5" name="Google Shape;35;p8"/>
          <p:cNvSpPr txBox="1"/>
          <p:nvPr>
            <p:ph idx="11" type="ftr"/>
          </p:nvPr>
        </p:nvSpPr>
        <p:spPr>
          <a:xfrm>
            <a:off x="2082800" y="4237567"/>
            <a:ext cx="1930500" cy="2433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6" name="Google Shape;36;p8"/>
          <p:cNvSpPr txBox="1"/>
          <p:nvPr>
            <p:ph idx="12" type="sldNum"/>
          </p:nvPr>
        </p:nvSpPr>
        <p:spPr>
          <a:xfrm>
            <a:off x="4368800" y="4237567"/>
            <a:ext cx="1422300" cy="243300"/>
          </a:xfrm>
          <a:prstGeom prst="rect">
            <a:avLst/>
          </a:prstGeom>
          <a:noFill/>
          <a:ln>
            <a:noFill/>
          </a:ln>
        </p:spPr>
        <p:txBody>
          <a:bodyPr anchorCtr="0" anchor="ctr" bIns="30475" lIns="60950" spcFirstLastPara="1" rIns="60950" wrap="square" tIns="30475">
            <a:noAutofit/>
          </a:bodyPr>
          <a:lstStyle>
            <a:lvl1pPr indent="0" lvl="0" marL="0" marR="0" rtl="0" algn="r">
              <a:spcBef>
                <a:spcPts val="0"/>
              </a:spcBef>
              <a:buNone/>
              <a:defRPr b="0" i="0" sz="800" u="none" cap="none" strike="noStrike">
                <a:solidFill>
                  <a:srgbClr val="888888"/>
                </a:solidFill>
                <a:latin typeface="Calibri"/>
                <a:ea typeface="Calibri"/>
                <a:cs typeface="Calibri"/>
                <a:sym typeface="Calibri"/>
              </a:defRPr>
            </a:lvl1pPr>
            <a:lvl2pPr indent="0" lvl="1" marL="0" marR="0" rtl="0" algn="r">
              <a:spcBef>
                <a:spcPts val="0"/>
              </a:spcBef>
              <a:buNone/>
              <a:defRPr b="0" i="0" sz="800" u="none" cap="none" strike="noStrike">
                <a:solidFill>
                  <a:srgbClr val="888888"/>
                </a:solidFill>
                <a:latin typeface="Calibri"/>
                <a:ea typeface="Calibri"/>
                <a:cs typeface="Calibri"/>
                <a:sym typeface="Calibri"/>
              </a:defRPr>
            </a:lvl2pPr>
            <a:lvl3pPr indent="0" lvl="2" marL="0" marR="0" rtl="0" algn="r">
              <a:spcBef>
                <a:spcPts val="0"/>
              </a:spcBef>
              <a:buNone/>
              <a:defRPr b="0" i="0" sz="800" u="none" cap="none" strike="noStrike">
                <a:solidFill>
                  <a:srgbClr val="888888"/>
                </a:solidFill>
                <a:latin typeface="Calibri"/>
                <a:ea typeface="Calibri"/>
                <a:cs typeface="Calibri"/>
                <a:sym typeface="Calibri"/>
              </a:defRPr>
            </a:lvl3pPr>
            <a:lvl4pPr indent="0" lvl="3" marL="0" marR="0" rtl="0" algn="r">
              <a:spcBef>
                <a:spcPts val="0"/>
              </a:spcBef>
              <a:buNone/>
              <a:defRPr b="0" i="0" sz="800" u="none" cap="none" strike="noStrike">
                <a:solidFill>
                  <a:srgbClr val="888888"/>
                </a:solidFill>
                <a:latin typeface="Calibri"/>
                <a:ea typeface="Calibri"/>
                <a:cs typeface="Calibri"/>
                <a:sym typeface="Calibri"/>
              </a:defRPr>
            </a:lvl4pPr>
            <a:lvl5pPr indent="0" lvl="4" marL="0" marR="0" rtl="0" algn="r">
              <a:spcBef>
                <a:spcPts val="0"/>
              </a:spcBef>
              <a:buNone/>
              <a:defRPr b="0" i="0" sz="800" u="none" cap="none" strike="noStrike">
                <a:solidFill>
                  <a:srgbClr val="888888"/>
                </a:solidFill>
                <a:latin typeface="Calibri"/>
                <a:ea typeface="Calibri"/>
                <a:cs typeface="Calibri"/>
                <a:sym typeface="Calibri"/>
              </a:defRPr>
            </a:lvl5pPr>
            <a:lvl6pPr indent="0" lvl="5" marL="0" marR="0" rtl="0" algn="r">
              <a:spcBef>
                <a:spcPts val="0"/>
              </a:spcBef>
              <a:buNone/>
              <a:defRPr b="0" i="0" sz="800" u="none" cap="none" strike="noStrike">
                <a:solidFill>
                  <a:srgbClr val="888888"/>
                </a:solidFill>
                <a:latin typeface="Calibri"/>
                <a:ea typeface="Calibri"/>
                <a:cs typeface="Calibri"/>
                <a:sym typeface="Calibri"/>
              </a:defRPr>
            </a:lvl6pPr>
            <a:lvl7pPr indent="0" lvl="6" marL="0" marR="0" rtl="0" algn="r">
              <a:spcBef>
                <a:spcPts val="0"/>
              </a:spcBef>
              <a:buNone/>
              <a:defRPr b="0" i="0" sz="800" u="none" cap="none" strike="noStrike">
                <a:solidFill>
                  <a:srgbClr val="888888"/>
                </a:solidFill>
                <a:latin typeface="Calibri"/>
                <a:ea typeface="Calibri"/>
                <a:cs typeface="Calibri"/>
                <a:sym typeface="Calibri"/>
              </a:defRPr>
            </a:lvl7pPr>
            <a:lvl8pPr indent="0" lvl="7" marL="0" marR="0" rtl="0" algn="r">
              <a:spcBef>
                <a:spcPts val="0"/>
              </a:spcBef>
              <a:buNone/>
              <a:defRPr b="0" i="0" sz="800" u="none" cap="none" strike="noStrike">
                <a:solidFill>
                  <a:srgbClr val="888888"/>
                </a:solidFill>
                <a:latin typeface="Calibri"/>
                <a:ea typeface="Calibri"/>
                <a:cs typeface="Calibri"/>
                <a:sym typeface="Calibri"/>
              </a:defRPr>
            </a:lvl8pPr>
            <a:lvl9pPr indent="0" lvl="8" marL="0" marR="0" rtl="0" algn="r">
              <a:spcBef>
                <a:spcPts val="0"/>
              </a:spcBef>
              <a:buNone/>
              <a:defRPr b="0" i="0" sz="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xml"/><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12.png"/><Relationship Id="rId5" Type="http://schemas.openxmlformats.org/officeDocument/2006/relationships/image" Target="../media/image14.png"/><Relationship Id="rId6"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30.pn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 Id="rId3" Type="http://schemas.openxmlformats.org/officeDocument/2006/relationships/image" Target="../media/image31.png"/><Relationship Id="rId4" Type="http://schemas.openxmlformats.org/officeDocument/2006/relationships/image" Target="../media/image40.png"/><Relationship Id="rId5"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9"/>
          <p:cNvSpPr txBox="1"/>
          <p:nvPr/>
        </p:nvSpPr>
        <p:spPr>
          <a:xfrm>
            <a:off x="1373394" y="2436600"/>
            <a:ext cx="9445200" cy="776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2800">
                <a:solidFill>
                  <a:srgbClr val="434343"/>
                </a:solidFill>
                <a:latin typeface="Proxima Nova"/>
                <a:ea typeface="Proxima Nova"/>
                <a:cs typeface="Proxima Nova"/>
                <a:sym typeface="Proxima Nova"/>
              </a:rPr>
              <a:t>Internal Note: </a:t>
            </a:r>
            <a:r>
              <a:rPr lang="en-US" sz="2800">
                <a:solidFill>
                  <a:srgbClr val="19AEF6"/>
                </a:solidFill>
                <a:latin typeface="Proxima Nova"/>
                <a:ea typeface="Proxima Nova"/>
                <a:cs typeface="Proxima Nova"/>
                <a:sym typeface="Proxima Nova"/>
              </a:rPr>
              <a:t>This 10 min presentation is used to showcase the different training sessions and features within Starling Mental Fitness. </a:t>
            </a:r>
            <a:endParaRPr sz="2800">
              <a:solidFill>
                <a:srgbClr val="19AEF6"/>
              </a:solidFill>
              <a:latin typeface="Proxima Nova"/>
              <a:ea typeface="Proxima Nova"/>
              <a:cs typeface="Proxima Nova"/>
              <a:sym typeface="Proxima Nov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8"/>
          <p:cNvSpPr txBox="1"/>
          <p:nvPr/>
        </p:nvSpPr>
        <p:spPr>
          <a:xfrm>
            <a:off x="947273" y="1479800"/>
            <a:ext cx="5495700" cy="600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Thought Strategies</a:t>
            </a:r>
            <a:endParaRPr sz="3300">
              <a:latin typeface="Proxima Nova"/>
              <a:ea typeface="Proxima Nova"/>
              <a:cs typeface="Proxima Nova"/>
              <a:sym typeface="Proxima Nova"/>
            </a:endParaRPr>
          </a:p>
        </p:txBody>
      </p:sp>
      <p:sp>
        <p:nvSpPr>
          <p:cNvPr id="129" name="Google Shape;129;p28"/>
          <p:cNvSpPr txBox="1"/>
          <p:nvPr/>
        </p:nvSpPr>
        <p:spPr>
          <a:xfrm>
            <a:off x="5437102" y="2370000"/>
            <a:ext cx="6122100" cy="27090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five-session Training Module explores how to change negative or distorted thought patterns.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will start to examine the connection between their thoughts and moods, before taking them through the basics of gaining an awareness of automatic negative thoughts and balancing those thoughts to become more positive, realistic, and productive.</a:t>
            </a:r>
            <a:endParaRPr sz="1700">
              <a:solidFill>
                <a:srgbClr val="434343"/>
              </a:solidFill>
              <a:latin typeface="Proxima Nova"/>
              <a:ea typeface="Proxima Nova"/>
              <a:cs typeface="Proxima Nova"/>
              <a:sym typeface="Proxima Nova"/>
            </a:endParaRPr>
          </a:p>
        </p:txBody>
      </p:sp>
      <p:pic>
        <p:nvPicPr>
          <p:cNvPr id="130" name="Google Shape;130;p28"/>
          <p:cNvPicPr preferRelativeResize="0"/>
          <p:nvPr/>
        </p:nvPicPr>
        <p:blipFill rotWithShape="1">
          <a:blip r:embed="rId3">
            <a:alphaModFix/>
          </a:blip>
          <a:srcRect b="0" l="0" r="0" t="0"/>
          <a:stretch/>
        </p:blipFill>
        <p:spPr>
          <a:xfrm>
            <a:off x="947281" y="2370002"/>
            <a:ext cx="4361650" cy="3181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9"/>
          <p:cNvSpPr txBox="1"/>
          <p:nvPr/>
        </p:nvSpPr>
        <p:spPr>
          <a:xfrm>
            <a:off x="848050" y="1402650"/>
            <a:ext cx="4244700" cy="554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Introduction to Anxiety</a:t>
            </a:r>
            <a:endParaRPr sz="3000">
              <a:latin typeface="Proxima Nova"/>
              <a:ea typeface="Proxima Nova"/>
              <a:cs typeface="Proxima Nova"/>
              <a:sym typeface="Proxima Nova"/>
            </a:endParaRPr>
          </a:p>
        </p:txBody>
      </p:sp>
      <p:pic>
        <p:nvPicPr>
          <p:cNvPr id="137" name="Google Shape;137;p29" title="Screenshot 2025-07-09 at 12.24.56 PM.png"/>
          <p:cNvPicPr preferRelativeResize="0"/>
          <p:nvPr/>
        </p:nvPicPr>
        <p:blipFill>
          <a:blip r:embed="rId3">
            <a:alphaModFix/>
          </a:blip>
          <a:stretch>
            <a:fillRect/>
          </a:stretch>
        </p:blipFill>
        <p:spPr>
          <a:xfrm>
            <a:off x="714000" y="2512725"/>
            <a:ext cx="4512801" cy="2713050"/>
          </a:xfrm>
          <a:prstGeom prst="rect">
            <a:avLst/>
          </a:prstGeom>
          <a:noFill/>
          <a:ln>
            <a:noFill/>
          </a:ln>
        </p:spPr>
      </p:pic>
      <p:sp>
        <p:nvSpPr>
          <p:cNvPr id="138" name="Google Shape;138;p29"/>
          <p:cNvSpPr txBox="1"/>
          <p:nvPr/>
        </p:nvSpPr>
        <p:spPr>
          <a:xfrm>
            <a:off x="6376450" y="2222175"/>
            <a:ext cx="49626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In this module, staff will explore basic mental health concepts, such as Mental Health Continuum and apply them to their own experience with anxiety. They will examine the mental health continuum and their anxiety symptom results.</a:t>
            </a:r>
            <a:endParaRPr sz="1700">
              <a:solidFill>
                <a:srgbClr val="434343"/>
              </a:solidFill>
              <a:latin typeface="Proxima Nova"/>
              <a:ea typeface="Proxima Nova"/>
              <a:cs typeface="Proxima Nova"/>
              <a:sym typeface="Proxima Nov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30"/>
          <p:cNvSpPr txBox="1"/>
          <p:nvPr/>
        </p:nvSpPr>
        <p:spPr>
          <a:xfrm>
            <a:off x="848050" y="1402650"/>
            <a:ext cx="42447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Managing Anxiety and Worry 1</a:t>
            </a:r>
            <a:endParaRPr sz="3000">
              <a:latin typeface="Proxima Nova"/>
              <a:ea typeface="Proxima Nova"/>
              <a:cs typeface="Proxima Nova"/>
              <a:sym typeface="Proxima Nova"/>
            </a:endParaRPr>
          </a:p>
        </p:txBody>
      </p:sp>
      <p:pic>
        <p:nvPicPr>
          <p:cNvPr id="145" name="Google Shape;145;p30" title="Screenshot 2025-07-09 at 12.24.56 PM.png"/>
          <p:cNvPicPr preferRelativeResize="0"/>
          <p:nvPr/>
        </p:nvPicPr>
        <p:blipFill>
          <a:blip r:embed="rId3">
            <a:alphaModFix/>
          </a:blip>
          <a:stretch>
            <a:fillRect/>
          </a:stretch>
        </p:blipFill>
        <p:spPr>
          <a:xfrm>
            <a:off x="714000" y="2512725"/>
            <a:ext cx="4512801" cy="2713050"/>
          </a:xfrm>
          <a:prstGeom prst="rect">
            <a:avLst/>
          </a:prstGeom>
          <a:noFill/>
          <a:ln>
            <a:noFill/>
          </a:ln>
        </p:spPr>
      </p:pic>
      <p:sp>
        <p:nvSpPr>
          <p:cNvPr id="146" name="Google Shape;146;p30"/>
          <p:cNvSpPr txBox="1"/>
          <p:nvPr/>
        </p:nvSpPr>
        <p:spPr>
          <a:xfrm>
            <a:off x="6376450" y="2222175"/>
            <a:ext cx="49626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In this 3-session module, staff will dig into the dynamics of anxiety and worry and build their understanding of how these complex moods are impacting their lives. The sessions include definitions of what is anxiety and worry, what is the worry cycle, and anxiety patterns staff can track. </a:t>
            </a:r>
            <a:endParaRPr sz="1700">
              <a:solidFill>
                <a:srgbClr val="434343"/>
              </a:solidFill>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31"/>
          <p:cNvSpPr txBox="1"/>
          <p:nvPr/>
        </p:nvSpPr>
        <p:spPr>
          <a:xfrm>
            <a:off x="848050" y="1402650"/>
            <a:ext cx="42447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Managing Anxiety and Worry 2</a:t>
            </a:r>
            <a:endParaRPr sz="3000">
              <a:latin typeface="Proxima Nova"/>
              <a:ea typeface="Proxima Nova"/>
              <a:cs typeface="Proxima Nova"/>
              <a:sym typeface="Proxima Nova"/>
            </a:endParaRPr>
          </a:p>
        </p:txBody>
      </p:sp>
      <p:pic>
        <p:nvPicPr>
          <p:cNvPr id="153" name="Google Shape;153;p31" title="Screenshot 2025-07-09 at 12.24.56 PM.png"/>
          <p:cNvPicPr preferRelativeResize="0"/>
          <p:nvPr/>
        </p:nvPicPr>
        <p:blipFill>
          <a:blip r:embed="rId3">
            <a:alphaModFix/>
          </a:blip>
          <a:stretch>
            <a:fillRect/>
          </a:stretch>
        </p:blipFill>
        <p:spPr>
          <a:xfrm>
            <a:off x="714000" y="2512725"/>
            <a:ext cx="4512801" cy="2713050"/>
          </a:xfrm>
          <a:prstGeom prst="rect">
            <a:avLst/>
          </a:prstGeom>
          <a:noFill/>
          <a:ln>
            <a:noFill/>
          </a:ln>
        </p:spPr>
      </p:pic>
      <p:sp>
        <p:nvSpPr>
          <p:cNvPr id="154" name="Google Shape;154;p31"/>
          <p:cNvSpPr txBox="1"/>
          <p:nvPr/>
        </p:nvSpPr>
        <p:spPr>
          <a:xfrm>
            <a:off x="6376450" y="2222175"/>
            <a:ext cx="4962600" cy="19239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In this 3-session module, staff will l</a:t>
            </a:r>
            <a:r>
              <a:rPr lang="en-US" sz="1700">
                <a:solidFill>
                  <a:srgbClr val="434343"/>
                </a:solidFill>
                <a:latin typeface="Proxima Nova"/>
                <a:ea typeface="Proxima Nova"/>
                <a:cs typeface="Proxima Nova"/>
                <a:sym typeface="Proxima Nova"/>
              </a:rPr>
              <a:t>earn how their reactions to uncertainty can lead them to worry more over time. Find ways to sit with uncertainty and worry and reduce anxiety through calming strategies.</a:t>
            </a:r>
            <a:endParaRPr sz="1700">
              <a:solidFill>
                <a:srgbClr val="434343"/>
              </a:solidFill>
              <a:latin typeface="Proxima Nova"/>
              <a:ea typeface="Proxima Nova"/>
              <a:cs typeface="Proxima Nova"/>
              <a:sym typeface="Proxima Nov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32"/>
          <p:cNvSpPr txBox="1"/>
          <p:nvPr/>
        </p:nvSpPr>
        <p:spPr>
          <a:xfrm>
            <a:off x="848050" y="1402650"/>
            <a:ext cx="42447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Managing Anxiety and Worry 3</a:t>
            </a:r>
            <a:endParaRPr sz="3000">
              <a:latin typeface="Proxima Nova"/>
              <a:ea typeface="Proxima Nova"/>
              <a:cs typeface="Proxima Nova"/>
              <a:sym typeface="Proxima Nova"/>
            </a:endParaRPr>
          </a:p>
        </p:txBody>
      </p:sp>
      <p:pic>
        <p:nvPicPr>
          <p:cNvPr id="161" name="Google Shape;161;p32" title="Screenshot 2025-07-09 at 12.24.56 PM.png"/>
          <p:cNvPicPr preferRelativeResize="0"/>
          <p:nvPr/>
        </p:nvPicPr>
        <p:blipFill>
          <a:blip r:embed="rId3">
            <a:alphaModFix/>
          </a:blip>
          <a:stretch>
            <a:fillRect/>
          </a:stretch>
        </p:blipFill>
        <p:spPr>
          <a:xfrm>
            <a:off x="714000" y="2512725"/>
            <a:ext cx="4512801" cy="2713050"/>
          </a:xfrm>
          <a:prstGeom prst="rect">
            <a:avLst/>
          </a:prstGeom>
          <a:noFill/>
          <a:ln>
            <a:noFill/>
          </a:ln>
        </p:spPr>
      </p:pic>
      <p:sp>
        <p:nvSpPr>
          <p:cNvPr id="162" name="Google Shape;162;p32"/>
          <p:cNvSpPr txBox="1"/>
          <p:nvPr/>
        </p:nvSpPr>
        <p:spPr>
          <a:xfrm>
            <a:off x="6376450" y="2418450"/>
            <a:ext cx="4512900" cy="15315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In this 3-session module, staff will c</a:t>
            </a:r>
            <a:r>
              <a:rPr lang="en-US" sz="1700">
                <a:solidFill>
                  <a:srgbClr val="434343"/>
                </a:solidFill>
                <a:latin typeface="Proxima Nova"/>
                <a:ea typeface="Proxima Nova"/>
                <a:cs typeface="Proxima Nova"/>
                <a:sym typeface="Proxima Nova"/>
              </a:rPr>
              <a:t>ontinue to build their tolerance to uncertainty by reducing their safety behaviors through gradual exposure.</a:t>
            </a:r>
            <a:endParaRPr sz="1700">
              <a:solidFill>
                <a:srgbClr val="434343"/>
              </a:solidFill>
              <a:latin typeface="Proxima Nova"/>
              <a:ea typeface="Proxima Nova"/>
              <a:cs typeface="Proxima Nova"/>
              <a:sym typeface="Proxima Nova"/>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3"/>
          <p:cNvSpPr txBox="1"/>
          <p:nvPr/>
        </p:nvSpPr>
        <p:spPr>
          <a:xfrm>
            <a:off x="848050" y="1402650"/>
            <a:ext cx="42447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Managing Anxiety and Worry 4</a:t>
            </a:r>
            <a:endParaRPr sz="3000">
              <a:latin typeface="Proxima Nova"/>
              <a:ea typeface="Proxima Nova"/>
              <a:cs typeface="Proxima Nova"/>
              <a:sym typeface="Proxima Nova"/>
            </a:endParaRPr>
          </a:p>
        </p:txBody>
      </p:sp>
      <p:pic>
        <p:nvPicPr>
          <p:cNvPr id="169" name="Google Shape;169;p33" title="Screenshot 2025-07-09 at 12.24.56 PM.png"/>
          <p:cNvPicPr preferRelativeResize="0"/>
          <p:nvPr/>
        </p:nvPicPr>
        <p:blipFill>
          <a:blip r:embed="rId3">
            <a:alphaModFix/>
          </a:blip>
          <a:stretch>
            <a:fillRect/>
          </a:stretch>
        </p:blipFill>
        <p:spPr>
          <a:xfrm>
            <a:off x="714000" y="2512725"/>
            <a:ext cx="4512801" cy="2713050"/>
          </a:xfrm>
          <a:prstGeom prst="rect">
            <a:avLst/>
          </a:prstGeom>
          <a:noFill/>
          <a:ln>
            <a:noFill/>
          </a:ln>
        </p:spPr>
      </p:pic>
      <p:sp>
        <p:nvSpPr>
          <p:cNvPr id="170" name="Google Shape;170;p33"/>
          <p:cNvSpPr txBox="1"/>
          <p:nvPr/>
        </p:nvSpPr>
        <p:spPr>
          <a:xfrm>
            <a:off x="6376450" y="2418450"/>
            <a:ext cx="45129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In this 3-session module, staff will learn to regain control of their anxious and worrisome thoughts, including how to be more assertive with themselves and others, and challenge worrisome thoughts with more balanced thinking.</a:t>
            </a:r>
            <a:endParaRPr sz="1700">
              <a:solidFill>
                <a:srgbClr val="434343"/>
              </a:solidFill>
              <a:latin typeface="Proxima Nova"/>
              <a:ea typeface="Proxima Nova"/>
              <a:cs typeface="Proxima Nova"/>
              <a:sym typeface="Proxima Nova"/>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4"/>
          <p:cNvSpPr txBox="1"/>
          <p:nvPr/>
        </p:nvSpPr>
        <p:spPr>
          <a:xfrm>
            <a:off x="848050" y="1402650"/>
            <a:ext cx="4244700" cy="1015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000">
                <a:solidFill>
                  <a:srgbClr val="333333"/>
                </a:solidFill>
                <a:latin typeface="Proxima Nova"/>
                <a:ea typeface="Proxima Nova"/>
                <a:cs typeface="Proxima Nova"/>
                <a:sym typeface="Proxima Nova"/>
              </a:rPr>
              <a:t>Part 1: Reconnecting with the Body</a:t>
            </a:r>
            <a:endParaRPr sz="3000">
              <a:latin typeface="Proxima Nova"/>
              <a:ea typeface="Proxima Nova"/>
              <a:cs typeface="Proxima Nova"/>
              <a:sym typeface="Proxima Nova"/>
            </a:endParaRPr>
          </a:p>
        </p:txBody>
      </p:sp>
      <p:sp>
        <p:nvSpPr>
          <p:cNvPr id="177" name="Google Shape;177;p34"/>
          <p:cNvSpPr txBox="1"/>
          <p:nvPr/>
        </p:nvSpPr>
        <p:spPr>
          <a:xfrm>
            <a:off x="5515077" y="2244250"/>
            <a:ext cx="63690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five-session Training Module focuses on the foundations of Mindfulness-Based Cognitive Therapy (MBCT) and reconnecting people with their senses. Staff’s develop their ability to focus and stay present. By connecting with their present experience, with curiosity and without judgment,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shift away from automatic thought patterns that might be impacting how they feel. </a:t>
            </a:r>
            <a:endParaRPr sz="1700">
              <a:solidFill>
                <a:srgbClr val="434343"/>
              </a:solidFill>
              <a:latin typeface="Proxima Nova"/>
              <a:ea typeface="Proxima Nova"/>
              <a:cs typeface="Proxima Nova"/>
              <a:sym typeface="Proxima Nova"/>
            </a:endParaRPr>
          </a:p>
        </p:txBody>
      </p:sp>
      <p:pic>
        <p:nvPicPr>
          <p:cNvPr id="178" name="Google Shape;178;p34"/>
          <p:cNvPicPr preferRelativeResize="0"/>
          <p:nvPr/>
        </p:nvPicPr>
        <p:blipFill>
          <a:blip r:embed="rId3">
            <a:alphaModFix/>
          </a:blip>
          <a:stretch>
            <a:fillRect/>
          </a:stretch>
        </p:blipFill>
        <p:spPr>
          <a:xfrm>
            <a:off x="591500" y="2606199"/>
            <a:ext cx="4501249" cy="2880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5"/>
          <p:cNvSpPr txBox="1"/>
          <p:nvPr/>
        </p:nvSpPr>
        <p:spPr>
          <a:xfrm>
            <a:off x="997376" y="1479825"/>
            <a:ext cx="49710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Part 2: Focused Attention</a:t>
            </a:r>
            <a:endParaRPr sz="3300">
              <a:latin typeface="Proxima Nova"/>
              <a:ea typeface="Proxima Nova"/>
              <a:cs typeface="Proxima Nova"/>
              <a:sym typeface="Proxima Nova"/>
            </a:endParaRPr>
          </a:p>
        </p:txBody>
      </p:sp>
      <p:sp>
        <p:nvSpPr>
          <p:cNvPr id="185" name="Google Shape;185;p35"/>
          <p:cNvSpPr txBox="1"/>
          <p:nvPr/>
        </p:nvSpPr>
        <p:spPr>
          <a:xfrm>
            <a:off x="5888750" y="2078450"/>
            <a:ext cx="5331000" cy="19239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five-session Training Module builds on the foundations of Part 1. Here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continue to develop their mindfulness skills, diving into the wandering mind, where it goes, and how we react to it to deepen their self-awareness.</a:t>
            </a:r>
            <a:endParaRPr sz="1700">
              <a:solidFill>
                <a:srgbClr val="434343"/>
              </a:solidFill>
              <a:latin typeface="Proxima Nova"/>
              <a:ea typeface="Proxima Nova"/>
              <a:cs typeface="Proxima Nova"/>
              <a:sym typeface="Proxima Nova"/>
            </a:endParaRPr>
          </a:p>
        </p:txBody>
      </p:sp>
      <p:pic>
        <p:nvPicPr>
          <p:cNvPr id="186" name="Google Shape;186;p35"/>
          <p:cNvPicPr preferRelativeResize="0"/>
          <p:nvPr/>
        </p:nvPicPr>
        <p:blipFill>
          <a:blip r:embed="rId3">
            <a:alphaModFix/>
          </a:blip>
          <a:stretch>
            <a:fillRect/>
          </a:stretch>
        </p:blipFill>
        <p:spPr>
          <a:xfrm>
            <a:off x="889325" y="2479752"/>
            <a:ext cx="4694476" cy="32861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6"/>
          <p:cNvSpPr txBox="1"/>
          <p:nvPr/>
        </p:nvSpPr>
        <p:spPr>
          <a:xfrm>
            <a:off x="877751" y="1479800"/>
            <a:ext cx="50418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Part 3: Everyday Mindfulness</a:t>
            </a:r>
            <a:endParaRPr sz="3300">
              <a:latin typeface="Proxima Nova"/>
              <a:ea typeface="Proxima Nova"/>
              <a:cs typeface="Proxima Nova"/>
              <a:sym typeface="Proxima Nova"/>
            </a:endParaRPr>
          </a:p>
        </p:txBody>
      </p:sp>
      <p:sp>
        <p:nvSpPr>
          <p:cNvPr id="193" name="Google Shape;193;p36"/>
          <p:cNvSpPr txBox="1"/>
          <p:nvPr/>
        </p:nvSpPr>
        <p:spPr>
          <a:xfrm>
            <a:off x="5884651" y="2182400"/>
            <a:ext cx="5041800" cy="2239500"/>
          </a:xfrm>
          <a:prstGeom prst="rect">
            <a:avLst/>
          </a:prstGeom>
          <a:noFill/>
          <a:ln>
            <a:noFill/>
          </a:ln>
        </p:spPr>
        <p:txBody>
          <a:bodyPr anchorCtr="0" anchor="t" bIns="45700" lIns="91425" spcFirstLastPara="1" rIns="91425" wrap="square" tIns="45700">
            <a:spAutoFit/>
          </a:bodyPr>
          <a:lstStyle/>
          <a:p>
            <a:pPr indent="0" lvl="0" marL="0" rtl="0" algn="l">
              <a:lnSpc>
                <a:spcPct val="150000"/>
              </a:lnSpc>
              <a:spcBef>
                <a:spcPts val="0"/>
              </a:spcBef>
              <a:spcAft>
                <a:spcPts val="0"/>
              </a:spcAft>
              <a:buClr>
                <a:srgbClr val="000000"/>
              </a:buClr>
              <a:buFont typeface="Arial"/>
              <a:buNone/>
            </a:pPr>
            <a:r>
              <a:rPr lang="en-US" sz="1700">
                <a:solidFill>
                  <a:srgbClr val="434343"/>
                </a:solidFill>
                <a:latin typeface="Proxima Nova"/>
                <a:ea typeface="Proxima Nova"/>
                <a:cs typeface="Proxima Nova"/>
                <a:sym typeface="Proxima Nova"/>
              </a:rPr>
              <a:t>In this final five-session Training Module we bridge the gap between meditation practice and bringing mindfulness into your daily lives. Supporting staff to start building mindfulness practice into their routines.</a:t>
            </a:r>
            <a:endParaRPr sz="1700">
              <a:solidFill>
                <a:srgbClr val="434343"/>
              </a:solidFill>
              <a:latin typeface="Proxima Nova"/>
              <a:ea typeface="Proxima Nova"/>
              <a:cs typeface="Proxima Nova"/>
              <a:sym typeface="Proxima Nova"/>
            </a:endParaRPr>
          </a:p>
          <a:p>
            <a:pPr indent="0" lvl="0" marL="0" marR="0" rtl="0" algn="l">
              <a:lnSpc>
                <a:spcPct val="150000"/>
              </a:lnSpc>
              <a:spcBef>
                <a:spcPts val="0"/>
              </a:spcBef>
              <a:spcAft>
                <a:spcPts val="0"/>
              </a:spcAft>
              <a:buNone/>
            </a:pPr>
            <a:r>
              <a:t/>
            </a:r>
            <a:endParaRPr sz="1200">
              <a:solidFill>
                <a:srgbClr val="3A5980"/>
              </a:solidFill>
              <a:latin typeface="Proxima Nova"/>
              <a:ea typeface="Proxima Nova"/>
              <a:cs typeface="Proxima Nova"/>
              <a:sym typeface="Proxima Nova"/>
            </a:endParaRPr>
          </a:p>
        </p:txBody>
      </p:sp>
      <p:pic>
        <p:nvPicPr>
          <p:cNvPr id="194" name="Google Shape;194;p36"/>
          <p:cNvPicPr preferRelativeResize="0"/>
          <p:nvPr/>
        </p:nvPicPr>
        <p:blipFill>
          <a:blip r:embed="rId3">
            <a:alphaModFix/>
          </a:blip>
          <a:stretch>
            <a:fillRect/>
          </a:stretch>
        </p:blipFill>
        <p:spPr>
          <a:xfrm>
            <a:off x="708000" y="2506174"/>
            <a:ext cx="4775524" cy="33428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7"/>
          <p:cNvSpPr txBox="1"/>
          <p:nvPr/>
        </p:nvSpPr>
        <p:spPr>
          <a:xfrm>
            <a:off x="877751" y="1479800"/>
            <a:ext cx="50418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Introduction to Depression Symptoms</a:t>
            </a:r>
            <a:endParaRPr sz="3300">
              <a:latin typeface="Proxima Nova"/>
              <a:ea typeface="Proxima Nova"/>
              <a:cs typeface="Proxima Nova"/>
              <a:sym typeface="Proxima Nova"/>
            </a:endParaRPr>
          </a:p>
        </p:txBody>
      </p:sp>
      <p:sp>
        <p:nvSpPr>
          <p:cNvPr id="201" name="Google Shape;201;p37"/>
          <p:cNvSpPr txBox="1"/>
          <p:nvPr/>
        </p:nvSpPr>
        <p:spPr>
          <a:xfrm>
            <a:off x="6282200" y="2182400"/>
            <a:ext cx="4217400" cy="1847100"/>
          </a:xfrm>
          <a:prstGeom prst="rect">
            <a:avLst/>
          </a:prstGeom>
          <a:noFill/>
          <a:ln>
            <a:noFill/>
          </a:ln>
        </p:spPr>
        <p:txBody>
          <a:bodyPr anchorCtr="0" anchor="t" bIns="45700" lIns="91425" spcFirstLastPara="1" rIns="91425" wrap="square" tIns="45700">
            <a:spAutoFit/>
          </a:bodyPr>
          <a:lstStyle/>
          <a:p>
            <a:pPr indent="0" lvl="0" marL="0" rtl="0" algn="l">
              <a:lnSpc>
                <a:spcPct val="150000"/>
              </a:lnSpc>
              <a:spcBef>
                <a:spcPts val="0"/>
              </a:spcBef>
              <a:spcAft>
                <a:spcPts val="0"/>
              </a:spcAft>
              <a:buClr>
                <a:srgbClr val="000000"/>
              </a:buClr>
              <a:buFont typeface="Arial"/>
              <a:buNone/>
            </a:pPr>
            <a:r>
              <a:rPr lang="en-US" sz="1700">
                <a:solidFill>
                  <a:srgbClr val="434343"/>
                </a:solidFill>
                <a:latin typeface="Proxima Nova"/>
                <a:ea typeface="Proxima Nova"/>
                <a:cs typeface="Proxima Nova"/>
                <a:sym typeface="Proxima Nova"/>
              </a:rPr>
              <a:t>In this introduction module, staff will explore how depression develops over time and examine their own experiences with depression.</a:t>
            </a:r>
            <a:endParaRPr sz="1700">
              <a:solidFill>
                <a:srgbClr val="434343"/>
              </a:solidFill>
              <a:latin typeface="Proxima Nova"/>
              <a:ea typeface="Proxima Nova"/>
              <a:cs typeface="Proxima Nova"/>
              <a:sym typeface="Proxima Nova"/>
            </a:endParaRPr>
          </a:p>
          <a:p>
            <a:pPr indent="0" lvl="0" marL="0" marR="0" rtl="0" algn="l">
              <a:lnSpc>
                <a:spcPct val="150000"/>
              </a:lnSpc>
              <a:spcBef>
                <a:spcPts val="0"/>
              </a:spcBef>
              <a:spcAft>
                <a:spcPts val="0"/>
              </a:spcAft>
              <a:buNone/>
            </a:pPr>
            <a:r>
              <a:t/>
            </a:r>
            <a:endParaRPr sz="1200">
              <a:solidFill>
                <a:srgbClr val="3A5980"/>
              </a:solidFill>
              <a:latin typeface="Proxima Nova"/>
              <a:ea typeface="Proxima Nova"/>
              <a:cs typeface="Proxima Nova"/>
              <a:sym typeface="Proxima Nova"/>
            </a:endParaRPr>
          </a:p>
        </p:txBody>
      </p:sp>
      <p:pic>
        <p:nvPicPr>
          <p:cNvPr id="202" name="Google Shape;202;p37" title="Screenshot 2025-07-09 at 12.32.56 PM.png"/>
          <p:cNvPicPr preferRelativeResize="0"/>
          <p:nvPr/>
        </p:nvPicPr>
        <p:blipFill>
          <a:blip r:embed="rId3">
            <a:alphaModFix/>
          </a:blip>
          <a:stretch>
            <a:fillRect/>
          </a:stretch>
        </p:blipFill>
        <p:spPr>
          <a:xfrm>
            <a:off x="877750" y="2719000"/>
            <a:ext cx="3746876" cy="32362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20"/>
          <p:cNvSpPr txBox="1"/>
          <p:nvPr/>
        </p:nvSpPr>
        <p:spPr>
          <a:xfrm>
            <a:off x="922925" y="2660750"/>
            <a:ext cx="5191200" cy="28476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t/>
            </a:r>
            <a:endParaRPr sz="100">
              <a:solidFill>
                <a:srgbClr val="333333"/>
              </a:solidFill>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rPr b="1" lang="en-US" sz="2700">
                <a:solidFill>
                  <a:srgbClr val="333333"/>
                </a:solidFill>
                <a:highlight>
                  <a:srgbClr val="FFFFFF"/>
                </a:highlight>
                <a:latin typeface="Proxima Nova"/>
                <a:ea typeface="Proxima Nova"/>
                <a:cs typeface="Proxima Nova"/>
                <a:sym typeface="Proxima Nova"/>
              </a:rPr>
              <a:t>24/7, Online Confidential Mental Health Support and Training</a:t>
            </a:r>
            <a:endParaRPr sz="2700">
              <a:solidFill>
                <a:srgbClr val="333333"/>
              </a:solidFill>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t/>
            </a:r>
            <a:endParaRPr sz="2300">
              <a:solidFill>
                <a:srgbClr val="333333"/>
              </a:solidFill>
              <a:highlight>
                <a:srgbClr val="FFFFFF"/>
              </a:highlight>
              <a:latin typeface="Proxima Nova"/>
              <a:ea typeface="Proxima Nova"/>
              <a:cs typeface="Proxima Nova"/>
              <a:sym typeface="Proxima Nova"/>
            </a:endParaRPr>
          </a:p>
          <a:p>
            <a:pPr indent="0" lvl="0" marL="0" rtl="0" algn="l">
              <a:lnSpc>
                <a:spcPct val="100000"/>
              </a:lnSpc>
              <a:spcBef>
                <a:spcPts val="0"/>
              </a:spcBef>
              <a:spcAft>
                <a:spcPts val="0"/>
              </a:spcAft>
              <a:buClr>
                <a:schemeClr val="dk1"/>
              </a:buClr>
              <a:buSzPts val="700"/>
              <a:buFont typeface="Arial"/>
              <a:buNone/>
            </a:pPr>
            <a:r>
              <a:rPr lang="en-US" sz="2300">
                <a:solidFill>
                  <a:srgbClr val="333333"/>
                </a:solidFill>
                <a:highlight>
                  <a:srgbClr val="FFFFFF"/>
                </a:highlight>
                <a:latin typeface="Proxima Nova"/>
                <a:ea typeface="Proxima Nova"/>
                <a:cs typeface="Proxima Nova"/>
                <a:sym typeface="Proxima Nova"/>
              </a:rPr>
              <a:t>Presented for:</a:t>
            </a:r>
            <a:endParaRPr sz="2300">
              <a:solidFill>
                <a:srgbClr val="333333"/>
              </a:solidFill>
              <a:highlight>
                <a:srgbClr val="FFFFFF"/>
              </a:highlight>
              <a:latin typeface="Proxima Nova"/>
              <a:ea typeface="Proxima Nova"/>
              <a:cs typeface="Proxima Nova"/>
              <a:sym typeface="Proxima Nova"/>
            </a:endParaRPr>
          </a:p>
        </p:txBody>
      </p:sp>
      <p:sp>
        <p:nvSpPr>
          <p:cNvPr id="65" name="Google Shape;65;p20"/>
          <p:cNvSpPr txBox="1"/>
          <p:nvPr/>
        </p:nvSpPr>
        <p:spPr>
          <a:xfrm>
            <a:off x="922934" y="1543817"/>
            <a:ext cx="5639700" cy="77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None/>
            </a:pPr>
            <a:r>
              <a:rPr b="1" lang="en-US" sz="5700">
                <a:solidFill>
                  <a:srgbClr val="19AEF6"/>
                </a:solidFill>
                <a:latin typeface="Proxima Nova"/>
                <a:ea typeface="Proxima Nova"/>
                <a:cs typeface="Proxima Nova"/>
                <a:sym typeface="Proxima Nova"/>
              </a:rPr>
              <a:t>Starling Minds</a:t>
            </a:r>
            <a:endParaRPr b="1" sz="1900">
              <a:solidFill>
                <a:srgbClr val="19AEF6"/>
              </a:solidFill>
              <a:latin typeface="Proxima Nova"/>
              <a:ea typeface="Proxima Nova"/>
              <a:cs typeface="Proxima Nova"/>
              <a:sym typeface="Proxima Nova"/>
            </a:endParaRPr>
          </a:p>
        </p:txBody>
      </p:sp>
      <p:pic>
        <p:nvPicPr>
          <p:cNvPr id="66" name="Google Shape;66;p20"/>
          <p:cNvPicPr preferRelativeResize="0"/>
          <p:nvPr/>
        </p:nvPicPr>
        <p:blipFill>
          <a:blip r:embed="rId4">
            <a:alphaModFix/>
          </a:blip>
          <a:stretch>
            <a:fillRect/>
          </a:stretch>
        </p:blipFill>
        <p:spPr>
          <a:xfrm>
            <a:off x="922925" y="4808549"/>
            <a:ext cx="2610949" cy="776400"/>
          </a:xfrm>
          <a:prstGeom prst="rect">
            <a:avLst/>
          </a:prstGeom>
          <a:noFill/>
          <a:ln>
            <a:noFill/>
          </a:ln>
        </p:spPr>
      </p:pic>
      <p:grpSp>
        <p:nvGrpSpPr>
          <p:cNvPr id="67" name="Google Shape;67;p20"/>
          <p:cNvGrpSpPr/>
          <p:nvPr/>
        </p:nvGrpSpPr>
        <p:grpSpPr>
          <a:xfrm>
            <a:off x="7074498" y="892749"/>
            <a:ext cx="4368928" cy="5965644"/>
            <a:chOff x="6530850" y="711020"/>
            <a:chExt cx="4732374" cy="6146980"/>
          </a:xfrm>
        </p:grpSpPr>
        <p:pic>
          <p:nvPicPr>
            <p:cNvPr id="68" name="Google Shape;68;p20"/>
            <p:cNvPicPr preferRelativeResize="0"/>
            <p:nvPr/>
          </p:nvPicPr>
          <p:blipFill>
            <a:blip r:embed="rId5">
              <a:alphaModFix/>
            </a:blip>
            <a:stretch>
              <a:fillRect/>
            </a:stretch>
          </p:blipFill>
          <p:spPr>
            <a:xfrm>
              <a:off x="6614425" y="711020"/>
              <a:ext cx="4648799" cy="6146980"/>
            </a:xfrm>
            <a:prstGeom prst="rect">
              <a:avLst/>
            </a:prstGeom>
            <a:noFill/>
            <a:ln>
              <a:noFill/>
            </a:ln>
          </p:spPr>
        </p:pic>
        <p:pic>
          <p:nvPicPr>
            <p:cNvPr id="69" name="Google Shape;69;p20"/>
            <p:cNvPicPr preferRelativeResize="0"/>
            <p:nvPr/>
          </p:nvPicPr>
          <p:blipFill>
            <a:blip r:embed="rId6">
              <a:alphaModFix/>
            </a:blip>
            <a:stretch>
              <a:fillRect/>
            </a:stretch>
          </p:blipFill>
          <p:spPr>
            <a:xfrm>
              <a:off x="6530850" y="4178650"/>
              <a:ext cx="593400" cy="593400"/>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8"/>
          <p:cNvSpPr txBox="1"/>
          <p:nvPr/>
        </p:nvSpPr>
        <p:spPr>
          <a:xfrm>
            <a:off x="877751" y="1479800"/>
            <a:ext cx="50418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Managing </a:t>
            </a:r>
            <a:endParaRPr b="1" sz="3300">
              <a:solidFill>
                <a:srgbClr val="333333"/>
              </a:solidFill>
              <a:latin typeface="Proxima Nova"/>
              <a:ea typeface="Proxima Nova"/>
              <a:cs typeface="Proxima Nova"/>
              <a:sym typeface="Proxima Nova"/>
            </a:endParaRPr>
          </a:p>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Depression Symptoms</a:t>
            </a:r>
            <a:endParaRPr sz="3300">
              <a:latin typeface="Proxima Nova"/>
              <a:ea typeface="Proxima Nova"/>
              <a:cs typeface="Proxima Nova"/>
              <a:sym typeface="Proxima Nova"/>
            </a:endParaRPr>
          </a:p>
        </p:txBody>
      </p:sp>
      <p:sp>
        <p:nvSpPr>
          <p:cNvPr id="209" name="Google Shape;209;p38"/>
          <p:cNvSpPr txBox="1"/>
          <p:nvPr/>
        </p:nvSpPr>
        <p:spPr>
          <a:xfrm>
            <a:off x="6282200" y="2182400"/>
            <a:ext cx="4880100" cy="1923900"/>
          </a:xfrm>
          <a:prstGeom prst="rect">
            <a:avLst/>
          </a:prstGeom>
          <a:noFill/>
          <a:ln>
            <a:noFill/>
          </a:ln>
        </p:spPr>
        <p:txBody>
          <a:bodyPr anchorCtr="0" anchor="t" bIns="45700" lIns="91425" spcFirstLastPara="1" rIns="91425" wrap="square" tIns="45700">
            <a:spAutoFit/>
          </a:bodyPr>
          <a:lstStyle/>
          <a:p>
            <a:pPr indent="0" lvl="0" marL="0" rtl="0" algn="l">
              <a:lnSpc>
                <a:spcPct val="150000"/>
              </a:lnSpc>
              <a:spcBef>
                <a:spcPts val="0"/>
              </a:spcBef>
              <a:spcAft>
                <a:spcPts val="0"/>
              </a:spcAft>
              <a:buClr>
                <a:srgbClr val="000000"/>
              </a:buClr>
              <a:buFont typeface="Arial"/>
              <a:buNone/>
            </a:pPr>
            <a:r>
              <a:rPr lang="en-US" sz="1700">
                <a:solidFill>
                  <a:srgbClr val="434343"/>
                </a:solidFill>
                <a:latin typeface="Proxima Nova"/>
                <a:ea typeface="Proxima Nova"/>
                <a:cs typeface="Proxima Nova"/>
                <a:sym typeface="Proxima Nova"/>
              </a:rPr>
              <a:t>In this five-session module, staff will apply their skills toward improving low moods. They will also learn how to deal with low energy, feelings of hopelessness and sadness, and challenge their standards when they are feeling low. </a:t>
            </a:r>
            <a:endParaRPr sz="1200">
              <a:solidFill>
                <a:srgbClr val="3A5980"/>
              </a:solidFill>
              <a:latin typeface="Proxima Nova"/>
              <a:ea typeface="Proxima Nova"/>
              <a:cs typeface="Proxima Nova"/>
              <a:sym typeface="Proxima Nova"/>
            </a:endParaRPr>
          </a:p>
        </p:txBody>
      </p:sp>
      <p:pic>
        <p:nvPicPr>
          <p:cNvPr id="210" name="Google Shape;210;p38" title="Screenshot 2025-07-09 at 12.32.56 PM.png"/>
          <p:cNvPicPr preferRelativeResize="0"/>
          <p:nvPr/>
        </p:nvPicPr>
        <p:blipFill>
          <a:blip r:embed="rId3">
            <a:alphaModFix/>
          </a:blip>
          <a:stretch>
            <a:fillRect/>
          </a:stretch>
        </p:blipFill>
        <p:spPr>
          <a:xfrm>
            <a:off x="877750" y="2719000"/>
            <a:ext cx="3746876" cy="32362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9"/>
          <p:cNvSpPr txBox="1"/>
          <p:nvPr/>
        </p:nvSpPr>
        <p:spPr>
          <a:xfrm>
            <a:off x="5695150" y="1899900"/>
            <a:ext cx="4854300" cy="2674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rgbClr val="434343"/>
                </a:solidFill>
                <a:latin typeface="Proxima Nova"/>
                <a:ea typeface="Proxima Nova"/>
                <a:cs typeface="Proxima Nova"/>
                <a:sym typeface="Proxima Nova"/>
              </a:rPr>
              <a:t>Exercises</a:t>
            </a:r>
            <a:endParaRPr b="1" sz="3000">
              <a:solidFill>
                <a:srgbClr val="434343"/>
              </a:solidFill>
              <a:latin typeface="Proxima Nova"/>
              <a:ea typeface="Proxima Nova"/>
              <a:cs typeface="Proxima Nova"/>
              <a:sym typeface="Proxima Nova"/>
            </a:endParaRPr>
          </a:p>
          <a:p>
            <a:pPr indent="0" lvl="0" marL="0" rtl="0" algn="l">
              <a:spcBef>
                <a:spcPts val="0"/>
              </a:spcBef>
              <a:spcAft>
                <a:spcPts val="0"/>
              </a:spcAft>
              <a:buNone/>
            </a:pPr>
            <a:r>
              <a:t/>
            </a:r>
            <a:endParaRPr b="1"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1700">
                <a:solidFill>
                  <a:srgbClr val="434343"/>
                </a:solidFill>
                <a:latin typeface="Proxima Nova"/>
                <a:ea typeface="Proxima Nova"/>
                <a:cs typeface="Proxima Nova"/>
                <a:sym typeface="Proxima Nova"/>
              </a:rPr>
              <a:t>Starling Exercises are easier, mini-versions of your training modules and the perfect exercise for self-care if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only have 2 to 5 minutes. The exercises delivers personalized content to each staff’s current needs, to make the most positive impact on their mental health. </a:t>
            </a:r>
            <a:endParaRPr sz="1700">
              <a:latin typeface="Proxima Nova"/>
              <a:ea typeface="Proxima Nova"/>
              <a:cs typeface="Proxima Nova"/>
              <a:sym typeface="Proxima Nova"/>
            </a:endParaRPr>
          </a:p>
        </p:txBody>
      </p:sp>
      <p:pic>
        <p:nvPicPr>
          <p:cNvPr id="217" name="Google Shape;217;p39"/>
          <p:cNvPicPr preferRelativeResize="0"/>
          <p:nvPr/>
        </p:nvPicPr>
        <p:blipFill rotWithShape="1">
          <a:blip r:embed="rId3">
            <a:alphaModFix/>
          </a:blip>
          <a:srcRect b="0" l="0" r="0" t="0"/>
          <a:stretch/>
        </p:blipFill>
        <p:spPr>
          <a:xfrm>
            <a:off x="696875" y="1365000"/>
            <a:ext cx="4172700" cy="4128000"/>
          </a:xfrm>
          <a:prstGeom prst="roundRect">
            <a:avLst>
              <a:gd fmla="val 3943" name="adj"/>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0"/>
          <p:cNvSpPr txBox="1"/>
          <p:nvPr/>
        </p:nvSpPr>
        <p:spPr>
          <a:xfrm>
            <a:off x="6575900" y="1999500"/>
            <a:ext cx="4834200" cy="285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rgbClr val="000000"/>
              </a:buClr>
              <a:buSzPts val="1100"/>
              <a:buFont typeface="Arial"/>
              <a:buNone/>
            </a:pPr>
            <a:r>
              <a:rPr b="1" lang="en-US" sz="3300">
                <a:solidFill>
                  <a:srgbClr val="434343"/>
                </a:solidFill>
                <a:latin typeface="Proxima Nova"/>
                <a:ea typeface="Proxima Nova"/>
                <a:cs typeface="Proxima Nova"/>
                <a:sym typeface="Proxima Nova"/>
              </a:rPr>
              <a:t>Webinar</a:t>
            </a:r>
            <a:endParaRPr b="1" sz="33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25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2000">
                <a:solidFill>
                  <a:srgbClr val="434343"/>
                </a:solidFill>
                <a:latin typeface="Proxima Nova"/>
                <a:ea typeface="Proxima Nova"/>
                <a:cs typeface="Proxima Nova"/>
                <a:sym typeface="Proxima Nova"/>
              </a:rPr>
              <a:t>With your live training sessions, workshops, and mental fitness challenges, </a:t>
            </a:r>
            <a:r>
              <a:rPr lang="en-US" sz="2000">
                <a:solidFill>
                  <a:srgbClr val="434343"/>
                </a:solidFill>
                <a:latin typeface="Proxima Nova"/>
                <a:ea typeface="Proxima Nova"/>
                <a:cs typeface="Proxima Nova"/>
                <a:sym typeface="Proxima Nova"/>
              </a:rPr>
              <a:t>staff</a:t>
            </a:r>
            <a:r>
              <a:rPr lang="en-US" sz="2000">
                <a:solidFill>
                  <a:srgbClr val="434343"/>
                </a:solidFill>
                <a:latin typeface="Proxima Nova"/>
                <a:ea typeface="Proxima Nova"/>
                <a:cs typeface="Proxima Nova"/>
                <a:sym typeface="Proxima Nova"/>
              </a:rPr>
              <a:t> will be guided by subject matter experts on key mental fitness topics and breathwork strategies</a:t>
            </a:r>
            <a:r>
              <a:rPr lang="en-US" sz="2000">
                <a:solidFill>
                  <a:srgbClr val="222222"/>
                </a:solidFill>
                <a:latin typeface="Proxima Nova"/>
                <a:ea typeface="Proxima Nova"/>
                <a:cs typeface="Proxima Nova"/>
                <a:sym typeface="Proxima Nova"/>
              </a:rPr>
              <a:t>.</a:t>
            </a:r>
            <a:endParaRPr sz="2000">
              <a:solidFill>
                <a:srgbClr val="222222"/>
              </a:solidFill>
              <a:latin typeface="Proxima Nova"/>
              <a:ea typeface="Proxima Nova"/>
              <a:cs typeface="Proxima Nova"/>
              <a:sym typeface="Proxima Nova"/>
            </a:endParaRPr>
          </a:p>
        </p:txBody>
      </p:sp>
      <p:pic>
        <p:nvPicPr>
          <p:cNvPr id="224" name="Google Shape;224;p40"/>
          <p:cNvPicPr preferRelativeResize="0"/>
          <p:nvPr/>
        </p:nvPicPr>
        <p:blipFill>
          <a:blip r:embed="rId3">
            <a:alphaModFix/>
          </a:blip>
          <a:stretch>
            <a:fillRect/>
          </a:stretch>
        </p:blipFill>
        <p:spPr>
          <a:xfrm>
            <a:off x="938975" y="1740788"/>
            <a:ext cx="4834050" cy="41715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1"/>
          <p:cNvSpPr txBox="1"/>
          <p:nvPr/>
        </p:nvSpPr>
        <p:spPr>
          <a:xfrm>
            <a:off x="5912875" y="1805950"/>
            <a:ext cx="5461200" cy="252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300">
                <a:solidFill>
                  <a:srgbClr val="434343"/>
                </a:solidFill>
                <a:latin typeface="Proxima Nova"/>
                <a:ea typeface="Proxima Nova"/>
                <a:cs typeface="Proxima Nova"/>
                <a:sym typeface="Proxima Nova"/>
              </a:rPr>
              <a:t>Community </a:t>
            </a:r>
            <a:endParaRPr b="1" sz="3300">
              <a:solidFill>
                <a:srgbClr val="434343"/>
              </a:solidFill>
              <a:latin typeface="Proxima Nova"/>
              <a:ea typeface="Proxima Nova"/>
              <a:cs typeface="Proxima Nova"/>
              <a:sym typeface="Proxima Nova"/>
            </a:endParaRPr>
          </a:p>
          <a:p>
            <a:pPr indent="0" lvl="0" marL="0" rtl="0" algn="l">
              <a:spcBef>
                <a:spcPts val="0"/>
              </a:spcBef>
              <a:spcAft>
                <a:spcPts val="0"/>
              </a:spcAft>
              <a:buNone/>
            </a:pPr>
            <a:r>
              <a:t/>
            </a:r>
            <a:endParaRPr sz="1800">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1800">
                <a:solidFill>
                  <a:srgbClr val="434343"/>
                </a:solidFill>
                <a:latin typeface="Proxima Nova"/>
                <a:ea typeface="Proxima Nova"/>
                <a:cs typeface="Proxima Nova"/>
                <a:sym typeface="Proxima Nova"/>
              </a:rPr>
              <a:t>The Starling Community provides supportive, anonymous connection to other </a:t>
            </a:r>
            <a:r>
              <a:rPr lang="en-US" sz="1800">
                <a:solidFill>
                  <a:srgbClr val="434343"/>
                </a:solidFill>
                <a:latin typeface="Proxima Nova"/>
                <a:ea typeface="Proxima Nova"/>
                <a:cs typeface="Proxima Nova"/>
                <a:sym typeface="Proxima Nova"/>
              </a:rPr>
              <a:t>staff</a:t>
            </a:r>
            <a:r>
              <a:rPr lang="en-US" sz="1800">
                <a:solidFill>
                  <a:srgbClr val="434343"/>
                </a:solidFill>
                <a:latin typeface="Proxima Nova"/>
                <a:ea typeface="Proxima Nova"/>
                <a:cs typeface="Proxima Nova"/>
                <a:sym typeface="Proxima Nova"/>
              </a:rPr>
              <a:t> engaged in the programs. It offers </a:t>
            </a:r>
            <a:r>
              <a:rPr lang="en-US" sz="1800">
                <a:solidFill>
                  <a:srgbClr val="434343"/>
                </a:solidFill>
                <a:latin typeface="Proxima Nova"/>
                <a:ea typeface="Proxima Nova"/>
                <a:cs typeface="Proxima Nova"/>
                <a:sym typeface="Proxima Nova"/>
              </a:rPr>
              <a:t>staff</a:t>
            </a:r>
            <a:r>
              <a:rPr lang="en-US" sz="1800">
                <a:solidFill>
                  <a:srgbClr val="434343"/>
                </a:solidFill>
                <a:latin typeface="Proxima Nova"/>
                <a:ea typeface="Proxima Nova"/>
                <a:cs typeface="Proxima Nova"/>
                <a:sym typeface="Proxima Nova"/>
              </a:rPr>
              <a:t> the chance to connect through their shared experiences, and to learn and support each other throughout the program. </a:t>
            </a:r>
            <a:endParaRPr sz="1800">
              <a:solidFill>
                <a:srgbClr val="434343"/>
              </a:solidFill>
              <a:latin typeface="Proxima Nova"/>
              <a:ea typeface="Proxima Nova"/>
              <a:cs typeface="Proxima Nova"/>
              <a:sym typeface="Proxima Nova"/>
            </a:endParaRPr>
          </a:p>
        </p:txBody>
      </p:sp>
      <p:pic>
        <p:nvPicPr>
          <p:cNvPr id="231" name="Google Shape;231;p41"/>
          <p:cNvPicPr preferRelativeResize="0"/>
          <p:nvPr/>
        </p:nvPicPr>
        <p:blipFill>
          <a:blip r:embed="rId3">
            <a:alphaModFix/>
          </a:blip>
          <a:stretch>
            <a:fillRect/>
          </a:stretch>
        </p:blipFill>
        <p:spPr>
          <a:xfrm>
            <a:off x="1001075" y="1342950"/>
            <a:ext cx="4525975" cy="45259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2"/>
          <p:cNvSpPr txBox="1"/>
          <p:nvPr/>
        </p:nvSpPr>
        <p:spPr>
          <a:xfrm>
            <a:off x="6301032" y="2066850"/>
            <a:ext cx="4579500" cy="272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300">
                <a:solidFill>
                  <a:srgbClr val="434343"/>
                </a:solidFill>
                <a:latin typeface="Proxima Nova"/>
                <a:ea typeface="Proxima Nova"/>
                <a:cs typeface="Proxima Nova"/>
                <a:sym typeface="Proxima Nova"/>
              </a:rPr>
              <a:t>Video Library</a:t>
            </a:r>
            <a:endParaRPr b="1" sz="3300">
              <a:solidFill>
                <a:srgbClr val="434343"/>
              </a:solidFill>
              <a:latin typeface="Proxima Nova"/>
              <a:ea typeface="Proxima Nova"/>
              <a:cs typeface="Proxima Nova"/>
              <a:sym typeface="Proxima Nova"/>
            </a:endParaRPr>
          </a:p>
          <a:p>
            <a:pPr indent="0" lvl="0" marL="0" rtl="0" algn="l">
              <a:spcBef>
                <a:spcPts val="0"/>
              </a:spcBef>
              <a:spcAft>
                <a:spcPts val="0"/>
              </a:spcAft>
              <a:buNone/>
            </a:pPr>
            <a:r>
              <a:t/>
            </a:r>
            <a:endParaRPr sz="20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2000">
                <a:solidFill>
                  <a:srgbClr val="434343"/>
                </a:solidFill>
                <a:latin typeface="Proxima Nova"/>
                <a:ea typeface="Proxima Nova"/>
                <a:cs typeface="Proxima Nova"/>
                <a:sym typeface="Proxima Nova"/>
              </a:rPr>
              <a:t>Starling has a full Video Library of entertaining and educational videos to help </a:t>
            </a:r>
            <a:r>
              <a:rPr lang="en-US" sz="2000">
                <a:solidFill>
                  <a:srgbClr val="434343"/>
                </a:solidFill>
                <a:latin typeface="Proxima Nova"/>
                <a:ea typeface="Proxima Nova"/>
                <a:cs typeface="Proxima Nova"/>
                <a:sym typeface="Proxima Nova"/>
              </a:rPr>
              <a:t>staff</a:t>
            </a:r>
            <a:r>
              <a:rPr lang="en-US" sz="2000">
                <a:solidFill>
                  <a:srgbClr val="434343"/>
                </a:solidFill>
                <a:latin typeface="Proxima Nova"/>
                <a:ea typeface="Proxima Nova"/>
                <a:cs typeface="Proxima Nova"/>
                <a:sym typeface="Proxima Nova"/>
              </a:rPr>
              <a:t> better understand their mental health and concepts to help them. </a:t>
            </a:r>
            <a:endParaRPr sz="2000">
              <a:solidFill>
                <a:srgbClr val="434343"/>
              </a:solidFill>
              <a:latin typeface="Proxima Nova"/>
              <a:ea typeface="Proxima Nova"/>
              <a:cs typeface="Proxima Nova"/>
              <a:sym typeface="Proxima Nova"/>
            </a:endParaRPr>
          </a:p>
        </p:txBody>
      </p:sp>
      <p:pic>
        <p:nvPicPr>
          <p:cNvPr id="238" name="Google Shape;238;p42"/>
          <p:cNvPicPr preferRelativeResize="0"/>
          <p:nvPr/>
        </p:nvPicPr>
        <p:blipFill>
          <a:blip r:embed="rId3">
            <a:alphaModFix/>
          </a:blip>
          <a:stretch>
            <a:fillRect/>
          </a:stretch>
        </p:blipFill>
        <p:spPr>
          <a:xfrm>
            <a:off x="983823" y="1611400"/>
            <a:ext cx="3839100" cy="3909000"/>
          </a:xfrm>
          <a:prstGeom prst="roundRect">
            <a:avLst>
              <a:gd fmla="val 6355" name="adj"/>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3"/>
          <p:cNvSpPr txBox="1"/>
          <p:nvPr/>
        </p:nvSpPr>
        <p:spPr>
          <a:xfrm>
            <a:off x="5030900" y="1260863"/>
            <a:ext cx="39501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rgbClr val="434343"/>
                </a:solidFill>
                <a:latin typeface="Proxima Nova"/>
                <a:ea typeface="Proxima Nova"/>
                <a:cs typeface="Proxima Nova"/>
                <a:sym typeface="Proxima Nova"/>
              </a:rPr>
              <a:t>CBT Tools</a:t>
            </a:r>
            <a:endParaRPr b="1" sz="3000">
              <a:solidFill>
                <a:srgbClr val="434343"/>
              </a:solidFill>
              <a:latin typeface="Proxima Nova"/>
              <a:ea typeface="Proxima Nova"/>
              <a:cs typeface="Proxima Nova"/>
              <a:sym typeface="Proxima Nova"/>
            </a:endParaRPr>
          </a:p>
          <a:p>
            <a:pPr indent="0" lvl="0" marL="0" rtl="0" algn="l">
              <a:spcBef>
                <a:spcPts val="0"/>
              </a:spcBef>
              <a:spcAft>
                <a:spcPts val="0"/>
              </a:spcAft>
              <a:buNone/>
            </a:pPr>
            <a:r>
              <a:t/>
            </a:r>
            <a:endParaRPr sz="3000">
              <a:solidFill>
                <a:srgbClr val="434343"/>
              </a:solidFill>
              <a:latin typeface="Proxima Nova"/>
              <a:ea typeface="Proxima Nova"/>
              <a:cs typeface="Proxima Nova"/>
              <a:sym typeface="Proxima Nova"/>
            </a:endParaRPr>
          </a:p>
        </p:txBody>
      </p:sp>
      <p:sp>
        <p:nvSpPr>
          <p:cNvPr id="245" name="Google Shape;245;p43"/>
          <p:cNvSpPr txBox="1"/>
          <p:nvPr/>
        </p:nvSpPr>
        <p:spPr>
          <a:xfrm>
            <a:off x="5434825" y="2056775"/>
            <a:ext cx="5923800" cy="3756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US" sz="1700">
                <a:solidFill>
                  <a:srgbClr val="434343"/>
                </a:solidFill>
                <a:latin typeface="Proxima Nova"/>
                <a:ea typeface="Proxima Nova"/>
                <a:cs typeface="Proxima Nova"/>
                <a:sym typeface="Proxima Nova"/>
              </a:rPr>
              <a:t>Mood Tracker: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can track their moods to identify triggers, and how to proactively manage their negative mood shifts. </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1700">
                <a:solidFill>
                  <a:srgbClr val="434343"/>
                </a:solidFill>
                <a:latin typeface="Proxima Nova"/>
                <a:ea typeface="Proxima Nova"/>
                <a:cs typeface="Proxima Nova"/>
                <a:sym typeface="Proxima Nova"/>
              </a:rPr>
              <a:t>Thought Balancer: Helps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take control of their thoughts by developing balanced and realistic positions to thoughts that are harmful to their mental health. </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1700">
                <a:solidFill>
                  <a:srgbClr val="434343"/>
                </a:solidFill>
                <a:latin typeface="Proxima Nova"/>
                <a:ea typeface="Proxima Nova"/>
                <a:cs typeface="Proxima Nova"/>
                <a:sym typeface="Proxima Nova"/>
              </a:rPr>
              <a:t>Goal Setter: Helps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learn to set realistic, achievable goals and identify their own steps to success.</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1700">
              <a:solidFill>
                <a:srgbClr val="434343"/>
              </a:solidFill>
              <a:latin typeface="Proxima Nova"/>
              <a:ea typeface="Proxima Nova"/>
              <a:cs typeface="Proxima Nova"/>
              <a:sym typeface="Proxima Nova"/>
            </a:endParaRPr>
          </a:p>
          <a:p>
            <a:pPr indent="0" lvl="0" marL="0" rtl="0" algn="l">
              <a:lnSpc>
                <a:spcPct val="115000"/>
              </a:lnSpc>
              <a:spcBef>
                <a:spcPts val="0"/>
              </a:spcBef>
              <a:spcAft>
                <a:spcPts val="0"/>
              </a:spcAft>
              <a:buNone/>
            </a:pPr>
            <a:r>
              <a:rPr lang="en-US" sz="1700">
                <a:solidFill>
                  <a:srgbClr val="434343"/>
                </a:solidFill>
                <a:latin typeface="Proxima Nova"/>
                <a:ea typeface="Proxima Nova"/>
                <a:cs typeface="Proxima Nova"/>
                <a:sym typeface="Proxima Nova"/>
              </a:rPr>
              <a:t>Journal: Helps staff keep a record of their reflections, ideas, and thoughts during their training. </a:t>
            </a:r>
            <a:endParaRPr sz="1700">
              <a:solidFill>
                <a:srgbClr val="434343"/>
              </a:solidFill>
              <a:latin typeface="Proxima Nova"/>
              <a:ea typeface="Proxima Nova"/>
              <a:cs typeface="Proxima Nova"/>
              <a:sym typeface="Proxima Nova"/>
            </a:endParaRPr>
          </a:p>
        </p:txBody>
      </p:sp>
      <p:pic>
        <p:nvPicPr>
          <p:cNvPr id="246" name="Google Shape;246;p43"/>
          <p:cNvPicPr preferRelativeResize="0"/>
          <p:nvPr/>
        </p:nvPicPr>
        <p:blipFill rotWithShape="1">
          <a:blip r:embed="rId3">
            <a:alphaModFix/>
          </a:blip>
          <a:srcRect b="0" l="0" r="0" t="0"/>
          <a:stretch/>
        </p:blipFill>
        <p:spPr>
          <a:xfrm>
            <a:off x="5030895" y="2169762"/>
            <a:ext cx="325888" cy="391091"/>
          </a:xfrm>
          <a:prstGeom prst="rect">
            <a:avLst/>
          </a:prstGeom>
          <a:noFill/>
          <a:ln>
            <a:noFill/>
          </a:ln>
        </p:spPr>
      </p:pic>
      <p:pic>
        <p:nvPicPr>
          <p:cNvPr id="247" name="Google Shape;247;p43"/>
          <p:cNvPicPr preferRelativeResize="0"/>
          <p:nvPr/>
        </p:nvPicPr>
        <p:blipFill rotWithShape="1">
          <a:blip r:embed="rId3">
            <a:alphaModFix/>
          </a:blip>
          <a:srcRect b="0" l="0" r="0" t="0"/>
          <a:stretch/>
        </p:blipFill>
        <p:spPr>
          <a:xfrm>
            <a:off x="5030895" y="3068028"/>
            <a:ext cx="325888" cy="391091"/>
          </a:xfrm>
          <a:prstGeom prst="rect">
            <a:avLst/>
          </a:prstGeom>
          <a:noFill/>
          <a:ln>
            <a:noFill/>
          </a:ln>
        </p:spPr>
      </p:pic>
      <p:pic>
        <p:nvPicPr>
          <p:cNvPr id="248" name="Google Shape;248;p43"/>
          <p:cNvPicPr preferRelativeResize="0"/>
          <p:nvPr/>
        </p:nvPicPr>
        <p:blipFill rotWithShape="1">
          <a:blip r:embed="rId3">
            <a:alphaModFix/>
          </a:blip>
          <a:srcRect b="0" l="0" r="0" t="0"/>
          <a:stretch/>
        </p:blipFill>
        <p:spPr>
          <a:xfrm>
            <a:off x="5030895" y="4298173"/>
            <a:ext cx="325888" cy="391091"/>
          </a:xfrm>
          <a:prstGeom prst="rect">
            <a:avLst/>
          </a:prstGeom>
          <a:noFill/>
          <a:ln>
            <a:noFill/>
          </a:ln>
        </p:spPr>
      </p:pic>
      <p:pic>
        <p:nvPicPr>
          <p:cNvPr id="249" name="Google Shape;249;p43"/>
          <p:cNvPicPr preferRelativeResize="0"/>
          <p:nvPr/>
        </p:nvPicPr>
        <p:blipFill rotWithShape="1">
          <a:blip r:embed="rId4">
            <a:alphaModFix/>
          </a:blip>
          <a:srcRect b="0" l="0" r="0" t="40026"/>
          <a:stretch/>
        </p:blipFill>
        <p:spPr>
          <a:xfrm>
            <a:off x="840500" y="1851752"/>
            <a:ext cx="3701389" cy="3154500"/>
          </a:xfrm>
          <a:prstGeom prst="rect">
            <a:avLst/>
          </a:prstGeom>
          <a:noFill/>
          <a:ln>
            <a:noFill/>
          </a:ln>
        </p:spPr>
      </p:pic>
      <p:pic>
        <p:nvPicPr>
          <p:cNvPr id="250" name="Google Shape;250;p43"/>
          <p:cNvPicPr preferRelativeResize="0"/>
          <p:nvPr/>
        </p:nvPicPr>
        <p:blipFill rotWithShape="1">
          <a:blip r:embed="rId3">
            <a:alphaModFix/>
          </a:blip>
          <a:srcRect b="0" l="0" r="0" t="0"/>
          <a:stretch/>
        </p:blipFill>
        <p:spPr>
          <a:xfrm>
            <a:off x="5030895" y="5006248"/>
            <a:ext cx="325888" cy="39109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4"/>
          <p:cNvSpPr txBox="1"/>
          <p:nvPr/>
        </p:nvSpPr>
        <p:spPr>
          <a:xfrm>
            <a:off x="974875" y="1100325"/>
            <a:ext cx="6633300" cy="1062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5300">
                <a:solidFill>
                  <a:srgbClr val="434343"/>
                </a:solidFill>
                <a:latin typeface="Proxima Nova Extrabold"/>
                <a:ea typeface="Proxima Nova Extrabold"/>
                <a:cs typeface="Proxima Nova Extrabold"/>
                <a:sym typeface="Proxima Nova Extrabold"/>
              </a:rPr>
              <a:t>Get Mentally Fit.</a:t>
            </a:r>
            <a:endParaRPr sz="5300">
              <a:solidFill>
                <a:srgbClr val="434343"/>
              </a:solidFill>
              <a:latin typeface="Proxima Nova Extrabold"/>
              <a:ea typeface="Proxima Nova Extrabold"/>
              <a:cs typeface="Proxima Nova Extrabold"/>
              <a:sym typeface="Proxima Nova Extrabold"/>
            </a:endParaRPr>
          </a:p>
        </p:txBody>
      </p:sp>
      <p:pic>
        <p:nvPicPr>
          <p:cNvPr id="256" name="Google Shape;256;p44"/>
          <p:cNvPicPr preferRelativeResize="0"/>
          <p:nvPr/>
        </p:nvPicPr>
        <p:blipFill>
          <a:blip r:embed="rId3">
            <a:alphaModFix/>
          </a:blip>
          <a:stretch>
            <a:fillRect/>
          </a:stretch>
        </p:blipFill>
        <p:spPr>
          <a:xfrm>
            <a:off x="974865" y="5371883"/>
            <a:ext cx="4214486" cy="820800"/>
          </a:xfrm>
          <a:prstGeom prst="rect">
            <a:avLst/>
          </a:prstGeom>
          <a:noFill/>
          <a:ln>
            <a:noFill/>
          </a:ln>
        </p:spPr>
      </p:pic>
      <p:sp>
        <p:nvSpPr>
          <p:cNvPr id="257" name="Google Shape;257;p44"/>
          <p:cNvSpPr txBox="1"/>
          <p:nvPr/>
        </p:nvSpPr>
        <p:spPr>
          <a:xfrm>
            <a:off x="1001458" y="2044333"/>
            <a:ext cx="6333300" cy="5916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None/>
            </a:pPr>
            <a:r>
              <a:rPr lang="en-US" sz="2700">
                <a:solidFill>
                  <a:srgbClr val="434343"/>
                </a:solidFill>
                <a:latin typeface="Proxima Nova Semibold"/>
                <a:ea typeface="Proxima Nova Semibold"/>
                <a:cs typeface="Proxima Nova Semibold"/>
                <a:sym typeface="Proxima Nova Semibold"/>
              </a:rPr>
              <a:t>Get Starling Minds on your phone! </a:t>
            </a:r>
            <a:endParaRPr sz="2700">
              <a:solidFill>
                <a:srgbClr val="434343"/>
              </a:solidFill>
              <a:latin typeface="Proxima Nova Semibold"/>
              <a:ea typeface="Proxima Nova Semibold"/>
              <a:cs typeface="Proxima Nova Semibold"/>
              <a:sym typeface="Proxima Nova Semibold"/>
            </a:endParaRPr>
          </a:p>
          <a:p>
            <a:pPr indent="0" lvl="0" marL="0" rtl="0" algn="l">
              <a:lnSpc>
                <a:spcPct val="115000"/>
              </a:lnSpc>
              <a:spcBef>
                <a:spcPts val="0"/>
              </a:spcBef>
              <a:spcAft>
                <a:spcPts val="0"/>
              </a:spcAft>
              <a:buNone/>
            </a:pPr>
            <a:r>
              <a:rPr lang="en-US" sz="2700">
                <a:solidFill>
                  <a:srgbClr val="FEB728"/>
                </a:solidFill>
                <a:latin typeface="Proxima Nova Semibold"/>
                <a:ea typeface="Proxima Nova Semibold"/>
                <a:cs typeface="Proxima Nova Semibold"/>
                <a:sym typeface="Proxima Nova Semibold"/>
              </a:rPr>
              <a:t>Available for download.</a:t>
            </a:r>
            <a:endParaRPr sz="2700">
              <a:solidFill>
                <a:srgbClr val="FEB728"/>
              </a:solidFill>
              <a:latin typeface="Proxima Nova Semibold"/>
              <a:ea typeface="Proxima Nova Semibold"/>
              <a:cs typeface="Proxima Nova Semibold"/>
              <a:sym typeface="Proxima Nova Semibold"/>
            </a:endParaRPr>
          </a:p>
        </p:txBody>
      </p:sp>
      <p:pic>
        <p:nvPicPr>
          <p:cNvPr id="258" name="Google Shape;258;p44"/>
          <p:cNvPicPr preferRelativeResize="0"/>
          <p:nvPr/>
        </p:nvPicPr>
        <p:blipFill>
          <a:blip r:embed="rId4">
            <a:alphaModFix/>
          </a:blip>
          <a:stretch>
            <a:fillRect/>
          </a:stretch>
        </p:blipFill>
        <p:spPr>
          <a:xfrm>
            <a:off x="5030833" y="-2455333"/>
            <a:ext cx="8793232" cy="11382865"/>
          </a:xfrm>
          <a:prstGeom prst="rect">
            <a:avLst/>
          </a:prstGeom>
          <a:noFill/>
          <a:ln>
            <a:noFill/>
          </a:ln>
        </p:spPr>
      </p:pic>
      <p:pic>
        <p:nvPicPr>
          <p:cNvPr id="259" name="Google Shape;259;p44"/>
          <p:cNvPicPr preferRelativeResize="0"/>
          <p:nvPr/>
        </p:nvPicPr>
        <p:blipFill>
          <a:blip r:embed="rId5">
            <a:alphaModFix/>
          </a:blip>
          <a:stretch>
            <a:fillRect/>
          </a:stretch>
        </p:blipFill>
        <p:spPr>
          <a:xfrm>
            <a:off x="1032600" y="3288533"/>
            <a:ext cx="2083348" cy="2083348"/>
          </a:xfrm>
          <a:prstGeom prst="rect">
            <a:avLst/>
          </a:prstGeom>
          <a:noFill/>
          <a:ln>
            <a:noFill/>
          </a:ln>
        </p:spPr>
      </p:pic>
      <p:sp>
        <p:nvSpPr>
          <p:cNvPr id="260" name="Google Shape;260;p44"/>
          <p:cNvSpPr txBox="1"/>
          <p:nvPr/>
        </p:nvSpPr>
        <p:spPr>
          <a:xfrm>
            <a:off x="3211825" y="3579100"/>
            <a:ext cx="3080400" cy="1514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600">
                <a:solidFill>
                  <a:srgbClr val="222222"/>
                </a:solidFill>
                <a:latin typeface="Proxima Nova Semibold"/>
                <a:ea typeface="Proxima Nova Semibold"/>
                <a:cs typeface="Proxima Nova Semibold"/>
                <a:sym typeface="Proxima Nova Semibold"/>
              </a:rPr>
              <a:t>Member code:</a:t>
            </a:r>
            <a:r>
              <a:rPr lang="en-US" sz="1600">
                <a:solidFill>
                  <a:srgbClr val="19AAF2"/>
                </a:solidFill>
                <a:latin typeface="Proxima Nova Semibold"/>
                <a:ea typeface="Proxima Nova Semibold"/>
                <a:cs typeface="Proxima Nova Semibold"/>
                <a:sym typeface="Proxima Nova Semibold"/>
              </a:rPr>
              <a:t> NHSAMEMBER</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rPr lang="en-US" sz="1600">
                <a:solidFill>
                  <a:schemeClr val="dk1"/>
                </a:solidFill>
                <a:latin typeface="Proxima Nova Semibold"/>
                <a:ea typeface="Proxima Nova Semibold"/>
                <a:cs typeface="Proxima Nova Semibold"/>
                <a:sym typeface="Proxima Nova Semibold"/>
              </a:rPr>
              <a:t>Family code: </a:t>
            </a:r>
            <a:r>
              <a:rPr lang="en-US" sz="1600">
                <a:solidFill>
                  <a:srgbClr val="19AAF2"/>
                </a:solidFill>
                <a:latin typeface="Proxima Nova Semibold"/>
                <a:ea typeface="Proxima Nova Semibold"/>
                <a:cs typeface="Proxima Nova Semibold"/>
                <a:sym typeface="Proxima Nova Semibold"/>
              </a:rPr>
              <a:t>NHSAFAMILY</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chemeClr val="dk1"/>
              </a:buClr>
              <a:buSzPts val="1100"/>
              <a:buFont typeface="Arial"/>
              <a:buNone/>
            </a:pPr>
            <a:r>
              <a:rPr b="1" lang="en-US" sz="1600">
                <a:solidFill>
                  <a:schemeClr val="dk1"/>
                </a:solidFill>
                <a:latin typeface="Proxima Nova"/>
                <a:ea typeface="Proxima Nova"/>
                <a:cs typeface="Proxima Nova"/>
                <a:sym typeface="Proxima Nova"/>
              </a:rPr>
              <a:t>Members have to be 16+ years old. </a:t>
            </a:r>
            <a:endParaRPr b="1" sz="1600">
              <a:solidFill>
                <a:schemeClr val="dk1"/>
              </a:solidFill>
              <a:latin typeface="Proxima Nova"/>
              <a:ea typeface="Proxima Nova"/>
              <a:cs typeface="Proxima Nova"/>
              <a:sym typeface="Proxima Nova"/>
            </a:endParaRPr>
          </a:p>
          <a:p>
            <a:pPr indent="0" lvl="0" marL="0" rtl="0" algn="l">
              <a:lnSpc>
                <a:spcPct val="90000"/>
              </a:lnSpc>
              <a:spcBef>
                <a:spcPts val="0"/>
              </a:spcBef>
              <a:spcAft>
                <a:spcPts val="0"/>
              </a:spcAft>
              <a:buNone/>
            </a:pPr>
            <a:r>
              <a:t/>
            </a:r>
            <a:endParaRPr sz="1600">
              <a:solidFill>
                <a:srgbClr val="19AAF2"/>
              </a:solidFill>
              <a:latin typeface="Proxima Nova Semibold"/>
              <a:ea typeface="Proxima Nova Semibold"/>
              <a:cs typeface="Proxima Nova Semibold"/>
              <a:sym typeface="Proxima Nova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21"/>
          <p:cNvSpPr txBox="1"/>
          <p:nvPr/>
        </p:nvSpPr>
        <p:spPr>
          <a:xfrm>
            <a:off x="6190150" y="1739825"/>
            <a:ext cx="5371500" cy="694500"/>
          </a:xfrm>
          <a:prstGeom prst="rect">
            <a:avLst/>
          </a:prstGeom>
          <a:noFill/>
          <a:ln>
            <a:noFill/>
          </a:ln>
        </p:spPr>
        <p:txBody>
          <a:bodyPr anchorCtr="0" anchor="t" bIns="0" lIns="0" spcFirstLastPara="1" rIns="0" wrap="square" tIns="0">
            <a:noAutofit/>
          </a:bodyPr>
          <a:lstStyle/>
          <a:p>
            <a:pPr indent="0" lvl="0" marL="0" marR="0" rtl="0" algn="l">
              <a:lnSpc>
                <a:spcPct val="131000"/>
              </a:lnSpc>
              <a:spcBef>
                <a:spcPts val="0"/>
              </a:spcBef>
              <a:spcAft>
                <a:spcPts val="0"/>
              </a:spcAft>
              <a:buNone/>
            </a:pPr>
            <a:r>
              <a:rPr b="1" lang="en-US" sz="3300">
                <a:solidFill>
                  <a:schemeClr val="lt1"/>
                </a:solidFill>
                <a:latin typeface="Proxima Nova"/>
                <a:ea typeface="Proxima Nova"/>
                <a:cs typeface="Proxima Nova"/>
                <a:sym typeface="Proxima Nova"/>
              </a:rPr>
              <a:t>How does Starling work?</a:t>
            </a:r>
            <a:endParaRPr b="1" sz="300">
              <a:solidFill>
                <a:schemeClr val="lt1"/>
              </a:solidFill>
              <a:latin typeface="Proxima Nova"/>
              <a:ea typeface="Proxima Nova"/>
              <a:cs typeface="Proxima Nova"/>
              <a:sym typeface="Proxima Nova"/>
            </a:endParaRPr>
          </a:p>
        </p:txBody>
      </p:sp>
      <p:pic>
        <p:nvPicPr>
          <p:cNvPr id="75" name="Google Shape;75;p21"/>
          <p:cNvPicPr preferRelativeResize="0"/>
          <p:nvPr/>
        </p:nvPicPr>
        <p:blipFill rotWithShape="1">
          <a:blip r:embed="rId3">
            <a:alphaModFix/>
          </a:blip>
          <a:srcRect b="0" l="0" r="0" t="0"/>
          <a:stretch/>
        </p:blipFill>
        <p:spPr>
          <a:xfrm>
            <a:off x="-108333" y="1163800"/>
            <a:ext cx="6188570" cy="5711117"/>
          </a:xfrm>
          <a:prstGeom prst="rect">
            <a:avLst/>
          </a:prstGeom>
          <a:noFill/>
          <a:ln>
            <a:noFill/>
          </a:ln>
        </p:spPr>
      </p:pic>
      <p:sp>
        <p:nvSpPr>
          <p:cNvPr id="76" name="Google Shape;76;p21"/>
          <p:cNvSpPr txBox="1"/>
          <p:nvPr/>
        </p:nvSpPr>
        <p:spPr>
          <a:xfrm>
            <a:off x="6190150" y="2608980"/>
            <a:ext cx="5067900" cy="25092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None/>
            </a:pPr>
            <a:r>
              <a:rPr lang="en-US" sz="2300">
                <a:solidFill>
                  <a:srgbClr val="F8F8F8"/>
                </a:solidFill>
                <a:latin typeface="Proxima Nova"/>
                <a:ea typeface="Proxima Nova"/>
                <a:cs typeface="Proxima Nova"/>
                <a:sym typeface="Proxima Nova"/>
              </a:rPr>
              <a:t>Starling Minds delivers </a:t>
            </a:r>
            <a:r>
              <a:rPr b="1" lang="en-US" sz="2300" u="sng">
                <a:solidFill>
                  <a:schemeClr val="lt1"/>
                </a:solidFill>
                <a:latin typeface="Proxima Nova"/>
                <a:ea typeface="Proxima Nova"/>
                <a:cs typeface="Proxima Nova"/>
                <a:sym typeface="Proxima Nova"/>
              </a:rPr>
              <a:t>immediate</a:t>
            </a:r>
            <a:r>
              <a:rPr lang="en-US" sz="2300">
                <a:solidFill>
                  <a:schemeClr val="lt1"/>
                </a:solidFill>
                <a:latin typeface="Proxima Nova"/>
                <a:ea typeface="Proxima Nova"/>
                <a:cs typeface="Proxima Nova"/>
                <a:sym typeface="Proxima Nova"/>
              </a:rPr>
              <a:t>, </a:t>
            </a:r>
            <a:r>
              <a:rPr b="1" lang="en-US" sz="2300" u="sng">
                <a:solidFill>
                  <a:schemeClr val="lt1"/>
                </a:solidFill>
                <a:latin typeface="Proxima Nova"/>
                <a:ea typeface="Proxima Nova"/>
                <a:cs typeface="Proxima Nova"/>
                <a:sym typeface="Proxima Nova"/>
              </a:rPr>
              <a:t>unlimited</a:t>
            </a:r>
            <a:r>
              <a:rPr lang="en-US" sz="2300">
                <a:solidFill>
                  <a:schemeClr val="lt1"/>
                </a:solidFill>
                <a:latin typeface="Proxima Nova"/>
                <a:ea typeface="Proxima Nova"/>
                <a:cs typeface="Proxima Nova"/>
                <a:sym typeface="Proxima Nova"/>
              </a:rPr>
              <a:t> and </a:t>
            </a:r>
            <a:r>
              <a:rPr b="1" lang="en-US" sz="2300" u="sng">
                <a:solidFill>
                  <a:schemeClr val="lt1"/>
                </a:solidFill>
                <a:latin typeface="Proxima Nova"/>
                <a:ea typeface="Proxima Nova"/>
                <a:cs typeface="Proxima Nova"/>
                <a:sym typeface="Proxima Nova"/>
              </a:rPr>
              <a:t>personalized</a:t>
            </a:r>
            <a:r>
              <a:rPr lang="en-US" sz="2300">
                <a:solidFill>
                  <a:srgbClr val="FFD975"/>
                </a:solidFill>
                <a:latin typeface="Proxima Nova"/>
                <a:ea typeface="Proxima Nova"/>
                <a:cs typeface="Proxima Nova"/>
                <a:sym typeface="Proxima Nova"/>
              </a:rPr>
              <a:t> </a:t>
            </a:r>
            <a:r>
              <a:rPr lang="en-US" sz="2300">
                <a:solidFill>
                  <a:srgbClr val="F8F8F8"/>
                </a:solidFill>
                <a:latin typeface="Proxima Nova"/>
                <a:ea typeface="Proxima Nova"/>
                <a:cs typeface="Proxima Nova"/>
                <a:sym typeface="Proxima Nova"/>
              </a:rPr>
              <a:t>digital Cognitive Behavioural Therapy (iCBT) training to staff so they can have </a:t>
            </a:r>
            <a:r>
              <a:rPr lang="en-US" sz="2300">
                <a:solidFill>
                  <a:srgbClr val="F8F8F8"/>
                </a:solidFill>
                <a:latin typeface="Proxima Nova"/>
                <a:ea typeface="Proxima Nova"/>
                <a:cs typeface="Proxima Nova"/>
                <a:sym typeface="Proxima Nova"/>
              </a:rPr>
              <a:t>the tools they need to support their mental health, wherever and whenever.</a:t>
            </a:r>
            <a:endParaRPr sz="2300">
              <a:latin typeface="Proxima Nova"/>
              <a:ea typeface="Proxima Nova"/>
              <a:cs typeface="Proxima Nova"/>
              <a:sym typeface="Proxima Nov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22" title="Screenshot 2025-07-09 at 12.06.25 PM.png"/>
          <p:cNvPicPr preferRelativeResize="0"/>
          <p:nvPr/>
        </p:nvPicPr>
        <p:blipFill rotWithShape="1">
          <a:blip r:embed="rId3">
            <a:alphaModFix/>
          </a:blip>
          <a:srcRect b="23570" l="25723" r="20406" t="0"/>
          <a:stretch/>
        </p:blipFill>
        <p:spPr>
          <a:xfrm>
            <a:off x="1078750" y="2711475"/>
            <a:ext cx="3528627" cy="2996951"/>
          </a:xfrm>
          <a:prstGeom prst="rect">
            <a:avLst/>
          </a:prstGeom>
          <a:noFill/>
          <a:ln>
            <a:noFill/>
          </a:ln>
        </p:spPr>
      </p:pic>
      <p:sp>
        <p:nvSpPr>
          <p:cNvPr id="83" name="Google Shape;83;p22"/>
          <p:cNvSpPr txBox="1"/>
          <p:nvPr/>
        </p:nvSpPr>
        <p:spPr>
          <a:xfrm>
            <a:off x="1078754" y="1467716"/>
            <a:ext cx="53961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Starling </a:t>
            </a:r>
            <a:endParaRPr b="1" sz="3300">
              <a:solidFill>
                <a:srgbClr val="333333"/>
              </a:solidFill>
              <a:latin typeface="Proxima Nova"/>
              <a:ea typeface="Proxima Nova"/>
              <a:cs typeface="Proxima Nova"/>
              <a:sym typeface="Proxima Nova"/>
            </a:endParaRPr>
          </a:p>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Check-Up</a:t>
            </a:r>
            <a:endParaRPr b="1" sz="2500">
              <a:solidFill>
                <a:srgbClr val="333333"/>
              </a:solidFill>
              <a:latin typeface="Proxima Nova"/>
              <a:ea typeface="Proxima Nova"/>
              <a:cs typeface="Proxima Nova"/>
              <a:sym typeface="Proxima Nova"/>
            </a:endParaRPr>
          </a:p>
        </p:txBody>
      </p:sp>
      <p:sp>
        <p:nvSpPr>
          <p:cNvPr id="84" name="Google Shape;84;p22"/>
          <p:cNvSpPr txBox="1"/>
          <p:nvPr/>
        </p:nvSpPr>
        <p:spPr>
          <a:xfrm>
            <a:off x="5699450" y="2068025"/>
            <a:ext cx="53961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The homepage is personalized just for staff—based on their initial assessment and check-up results. It highlights their next recommended training session, along with interactive exercises and videos designed to help them build the tools and habits to better manage their mental health.</a:t>
            </a:r>
            <a:endParaRPr sz="1900">
              <a:solidFill>
                <a:srgbClr val="434343"/>
              </a:solidFill>
              <a:latin typeface="Proxima Nova"/>
              <a:ea typeface="Proxima Nova"/>
              <a:cs typeface="Proxima Nova"/>
              <a:sym typeface="Proxima Nov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3" title="Screenshot 2025-07-09 at 12.06.25 PM.png"/>
          <p:cNvPicPr preferRelativeResize="0"/>
          <p:nvPr/>
        </p:nvPicPr>
        <p:blipFill rotWithShape="1">
          <a:blip r:embed="rId3">
            <a:alphaModFix/>
          </a:blip>
          <a:srcRect b="23570" l="25723" r="20406" t="0"/>
          <a:stretch/>
        </p:blipFill>
        <p:spPr>
          <a:xfrm>
            <a:off x="1078750" y="2711475"/>
            <a:ext cx="3528627" cy="2996951"/>
          </a:xfrm>
          <a:prstGeom prst="rect">
            <a:avLst/>
          </a:prstGeom>
          <a:noFill/>
          <a:ln>
            <a:noFill/>
          </a:ln>
        </p:spPr>
      </p:pic>
      <p:sp>
        <p:nvSpPr>
          <p:cNvPr id="91" name="Google Shape;91;p23"/>
          <p:cNvSpPr txBox="1"/>
          <p:nvPr/>
        </p:nvSpPr>
        <p:spPr>
          <a:xfrm>
            <a:off x="1078754" y="1467716"/>
            <a:ext cx="53961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Homepage Recommendations</a:t>
            </a:r>
            <a:endParaRPr b="1" sz="2500">
              <a:solidFill>
                <a:srgbClr val="333333"/>
              </a:solidFill>
              <a:latin typeface="Proxima Nova"/>
              <a:ea typeface="Proxima Nova"/>
              <a:cs typeface="Proxima Nova"/>
              <a:sym typeface="Proxima Nova"/>
            </a:endParaRPr>
          </a:p>
        </p:txBody>
      </p:sp>
      <p:sp>
        <p:nvSpPr>
          <p:cNvPr id="92" name="Google Shape;92;p23"/>
          <p:cNvSpPr txBox="1"/>
          <p:nvPr/>
        </p:nvSpPr>
        <p:spPr>
          <a:xfrm>
            <a:off x="5699450" y="2068025"/>
            <a:ext cx="53961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The homepage is personalized just for staff—based on their initial assessment and check-up results. It highlights their next recommended training session, along with interactive exercises and videos designed to help them build the tools and habits to better manage their mental health.</a:t>
            </a:r>
            <a:endParaRPr sz="1900">
              <a:solidFill>
                <a:srgbClr val="434343"/>
              </a:solidFill>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4"/>
          <p:cNvSpPr txBox="1"/>
          <p:nvPr/>
        </p:nvSpPr>
        <p:spPr>
          <a:xfrm>
            <a:off x="3410250" y="2404825"/>
            <a:ext cx="5371500" cy="694500"/>
          </a:xfrm>
          <a:prstGeom prst="rect">
            <a:avLst/>
          </a:prstGeom>
          <a:noFill/>
          <a:ln>
            <a:noFill/>
          </a:ln>
        </p:spPr>
        <p:txBody>
          <a:bodyPr anchorCtr="0" anchor="t" bIns="0" lIns="0" spcFirstLastPara="1" rIns="0" wrap="square" tIns="0">
            <a:noAutofit/>
          </a:bodyPr>
          <a:lstStyle/>
          <a:p>
            <a:pPr indent="0" lvl="0" marL="0" marR="0" rtl="0" algn="l">
              <a:lnSpc>
                <a:spcPct val="131000"/>
              </a:lnSpc>
              <a:spcBef>
                <a:spcPts val="0"/>
              </a:spcBef>
              <a:spcAft>
                <a:spcPts val="0"/>
              </a:spcAft>
              <a:buNone/>
            </a:pPr>
            <a:r>
              <a:rPr b="1" lang="en-US" sz="4500">
                <a:solidFill>
                  <a:schemeClr val="lt1"/>
                </a:solidFill>
                <a:latin typeface="Open Sans"/>
                <a:ea typeface="Open Sans"/>
                <a:cs typeface="Open Sans"/>
                <a:sym typeface="Open Sans"/>
              </a:rPr>
              <a:t>S</a:t>
            </a:r>
            <a:r>
              <a:rPr b="1" lang="en-US" sz="4500">
                <a:solidFill>
                  <a:schemeClr val="lt1"/>
                </a:solidFill>
                <a:latin typeface="Proxima Nova"/>
                <a:ea typeface="Proxima Nova"/>
                <a:cs typeface="Proxima Nova"/>
                <a:sym typeface="Proxima Nova"/>
              </a:rPr>
              <a:t>ummary: </a:t>
            </a:r>
            <a:endParaRPr b="1" sz="4500">
              <a:solidFill>
                <a:schemeClr val="lt1"/>
              </a:solidFill>
              <a:latin typeface="Proxima Nova"/>
              <a:ea typeface="Proxima Nova"/>
              <a:cs typeface="Proxima Nova"/>
              <a:sym typeface="Proxima Nova"/>
            </a:endParaRPr>
          </a:p>
          <a:p>
            <a:pPr indent="0" lvl="0" marL="0" marR="0" rtl="0" algn="l">
              <a:lnSpc>
                <a:spcPct val="131000"/>
              </a:lnSpc>
              <a:spcBef>
                <a:spcPts val="0"/>
              </a:spcBef>
              <a:spcAft>
                <a:spcPts val="0"/>
              </a:spcAft>
              <a:buNone/>
            </a:pPr>
            <a:r>
              <a:rPr b="1" lang="en-US" sz="4500">
                <a:solidFill>
                  <a:schemeClr val="lt1"/>
                </a:solidFill>
                <a:latin typeface="Proxima Nova"/>
                <a:ea typeface="Proxima Nova"/>
                <a:cs typeface="Proxima Nova"/>
                <a:sym typeface="Proxima Nova"/>
              </a:rPr>
              <a:t>Tr</a:t>
            </a:r>
            <a:r>
              <a:rPr b="1" lang="en-US" sz="4500">
                <a:solidFill>
                  <a:schemeClr val="lt1"/>
                </a:solidFill>
                <a:latin typeface="Open Sans"/>
                <a:ea typeface="Open Sans"/>
                <a:cs typeface="Open Sans"/>
                <a:sym typeface="Open Sans"/>
              </a:rPr>
              <a:t>aining Session</a:t>
            </a:r>
            <a:endParaRPr b="1" sz="4500">
              <a:solidFill>
                <a:schemeClr val="lt1"/>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5"/>
          <p:cNvSpPr txBox="1"/>
          <p:nvPr/>
        </p:nvSpPr>
        <p:spPr>
          <a:xfrm>
            <a:off x="1078754" y="1569391"/>
            <a:ext cx="5396100" cy="600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3300" u="none" cap="none" strike="noStrike">
                <a:solidFill>
                  <a:srgbClr val="333333"/>
                </a:solidFill>
                <a:latin typeface="Proxima Nova"/>
                <a:ea typeface="Proxima Nova"/>
                <a:cs typeface="Proxima Nova"/>
                <a:sym typeface="Proxima Nova"/>
              </a:rPr>
              <a:t>Getting Started</a:t>
            </a:r>
            <a:endParaRPr b="1" sz="2500">
              <a:solidFill>
                <a:srgbClr val="333333"/>
              </a:solidFill>
              <a:latin typeface="Proxima Nova"/>
              <a:ea typeface="Proxima Nova"/>
              <a:cs typeface="Proxima Nova"/>
              <a:sym typeface="Proxima Nova"/>
            </a:endParaRPr>
          </a:p>
        </p:txBody>
      </p:sp>
      <p:sp>
        <p:nvSpPr>
          <p:cNvPr id="105" name="Google Shape;105;p25"/>
          <p:cNvSpPr txBox="1"/>
          <p:nvPr/>
        </p:nvSpPr>
        <p:spPr>
          <a:xfrm>
            <a:off x="5699450" y="2068025"/>
            <a:ext cx="53961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two session introductory Guided </a:t>
            </a:r>
            <a:endParaRPr sz="1900">
              <a:solidFill>
                <a:srgbClr val="434343"/>
              </a:solidFill>
              <a:latin typeface="Proxima Nova"/>
              <a:ea typeface="Proxima Nova"/>
              <a:cs typeface="Proxima Nova"/>
              <a:sym typeface="Proxima Nova"/>
            </a:endParaRPr>
          </a:p>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Therapy explores the framework for how staff approach improving their mental health and building resilience. Staff will explore basic mental health concepts, such as the Mental Health Continuum, and apply them to their situation.</a:t>
            </a:r>
            <a:endParaRPr sz="1900">
              <a:solidFill>
                <a:srgbClr val="434343"/>
              </a:solidFill>
              <a:latin typeface="Proxima Nova"/>
              <a:ea typeface="Proxima Nova"/>
              <a:cs typeface="Proxima Nova"/>
              <a:sym typeface="Proxima Nova"/>
            </a:endParaRPr>
          </a:p>
        </p:txBody>
      </p:sp>
      <p:pic>
        <p:nvPicPr>
          <p:cNvPr id="106" name="Google Shape;106;p25"/>
          <p:cNvPicPr preferRelativeResize="0"/>
          <p:nvPr/>
        </p:nvPicPr>
        <p:blipFill rotWithShape="1">
          <a:blip r:embed="rId3">
            <a:alphaModFix/>
          </a:blip>
          <a:srcRect b="0" l="0" r="0" t="0"/>
          <a:stretch/>
        </p:blipFill>
        <p:spPr>
          <a:xfrm>
            <a:off x="785525" y="2270700"/>
            <a:ext cx="4289700" cy="3108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6"/>
          <p:cNvSpPr txBox="1"/>
          <p:nvPr/>
        </p:nvSpPr>
        <p:spPr>
          <a:xfrm>
            <a:off x="955274" y="1428500"/>
            <a:ext cx="4060500" cy="1108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Understanding Your Moods</a:t>
            </a:r>
            <a:endParaRPr sz="3300">
              <a:latin typeface="Proxima Nova"/>
              <a:ea typeface="Proxima Nova"/>
              <a:cs typeface="Proxima Nova"/>
              <a:sym typeface="Proxima Nova"/>
            </a:endParaRPr>
          </a:p>
        </p:txBody>
      </p:sp>
      <p:sp>
        <p:nvSpPr>
          <p:cNvPr id="113" name="Google Shape;113;p26"/>
          <p:cNvSpPr txBox="1"/>
          <p:nvPr/>
        </p:nvSpPr>
        <p:spPr>
          <a:xfrm>
            <a:off x="5683747" y="1915752"/>
            <a:ext cx="4995900" cy="23166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five-session Training Module explores the reasons behind a staff’s moods. S</a:t>
            </a:r>
            <a:r>
              <a:rPr lang="en-US" sz="1700">
                <a:solidFill>
                  <a:srgbClr val="434343"/>
                </a:solidFill>
                <a:latin typeface="Proxima Nova"/>
                <a:ea typeface="Proxima Nova"/>
                <a:cs typeface="Proxima Nova"/>
                <a:sym typeface="Proxima Nova"/>
              </a:rPr>
              <a:t>taff</a:t>
            </a:r>
            <a:r>
              <a:rPr lang="en-US" sz="1700">
                <a:solidFill>
                  <a:srgbClr val="434343"/>
                </a:solidFill>
                <a:latin typeface="Proxima Nova"/>
                <a:ea typeface="Proxima Nova"/>
                <a:cs typeface="Proxima Nova"/>
                <a:sym typeface="Proxima Nova"/>
              </a:rPr>
              <a:t> learn to examine their moods and reactions to improve their self-awareness, find their patterns, develop strategies, and start proactively managing their moods.</a:t>
            </a:r>
            <a:endParaRPr sz="1700">
              <a:solidFill>
                <a:srgbClr val="434343"/>
              </a:solidFill>
              <a:latin typeface="Proxima Nova"/>
              <a:ea typeface="Proxima Nova"/>
              <a:cs typeface="Proxima Nova"/>
              <a:sym typeface="Proxima Nova"/>
            </a:endParaRPr>
          </a:p>
        </p:txBody>
      </p:sp>
      <p:pic>
        <p:nvPicPr>
          <p:cNvPr id="114" name="Google Shape;114;p26"/>
          <p:cNvPicPr preferRelativeResize="0"/>
          <p:nvPr/>
        </p:nvPicPr>
        <p:blipFill rotWithShape="1">
          <a:blip r:embed="rId3">
            <a:alphaModFix/>
          </a:blip>
          <a:srcRect b="0" l="0" r="0" t="0"/>
          <a:stretch/>
        </p:blipFill>
        <p:spPr>
          <a:xfrm>
            <a:off x="847249" y="2661708"/>
            <a:ext cx="3840572" cy="30469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7"/>
          <p:cNvPicPr preferRelativeResize="0"/>
          <p:nvPr/>
        </p:nvPicPr>
        <p:blipFill rotWithShape="1">
          <a:blip r:embed="rId3">
            <a:alphaModFix/>
          </a:blip>
          <a:srcRect b="0" l="0" r="0" t="0"/>
          <a:stretch/>
        </p:blipFill>
        <p:spPr>
          <a:xfrm>
            <a:off x="523171" y="2321469"/>
            <a:ext cx="4748875" cy="3126350"/>
          </a:xfrm>
          <a:prstGeom prst="rect">
            <a:avLst/>
          </a:prstGeom>
          <a:noFill/>
          <a:ln>
            <a:noFill/>
          </a:ln>
        </p:spPr>
      </p:pic>
      <p:sp>
        <p:nvSpPr>
          <p:cNvPr id="121" name="Google Shape;121;p27"/>
          <p:cNvSpPr txBox="1"/>
          <p:nvPr/>
        </p:nvSpPr>
        <p:spPr>
          <a:xfrm>
            <a:off x="723798" y="1474200"/>
            <a:ext cx="6005100" cy="600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300">
                <a:solidFill>
                  <a:srgbClr val="333333"/>
                </a:solidFill>
                <a:latin typeface="Proxima Nova"/>
                <a:ea typeface="Proxima Nova"/>
                <a:cs typeface="Proxima Nova"/>
                <a:sym typeface="Proxima Nova"/>
              </a:rPr>
              <a:t>Behavior Strategies</a:t>
            </a:r>
            <a:endParaRPr sz="3300">
              <a:latin typeface="Proxima Nova"/>
              <a:ea typeface="Proxima Nova"/>
              <a:cs typeface="Proxima Nova"/>
              <a:sym typeface="Proxima Nova"/>
            </a:endParaRPr>
          </a:p>
        </p:txBody>
      </p:sp>
      <p:sp>
        <p:nvSpPr>
          <p:cNvPr id="122" name="Google Shape;122;p27"/>
          <p:cNvSpPr txBox="1"/>
          <p:nvPr/>
        </p:nvSpPr>
        <p:spPr>
          <a:xfrm>
            <a:off x="5761177" y="2074500"/>
            <a:ext cx="5659200" cy="27090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US" sz="1700">
                <a:solidFill>
                  <a:srgbClr val="434343"/>
                </a:solidFill>
                <a:latin typeface="Proxima Nova"/>
                <a:ea typeface="Proxima Nova"/>
                <a:cs typeface="Proxima Nova"/>
                <a:sym typeface="Proxima Nova"/>
              </a:rPr>
              <a:t>This five-session Training Module explores different behavior strategies that </a:t>
            </a:r>
            <a:r>
              <a:rPr lang="en-US" sz="1700">
                <a:solidFill>
                  <a:srgbClr val="434343"/>
                </a:solidFill>
                <a:latin typeface="Proxima Nova"/>
                <a:ea typeface="Proxima Nova"/>
                <a:cs typeface="Proxima Nova"/>
                <a:sym typeface="Proxima Nova"/>
              </a:rPr>
              <a:t>staff</a:t>
            </a:r>
            <a:r>
              <a:rPr lang="en-US" sz="1700">
                <a:solidFill>
                  <a:srgbClr val="434343"/>
                </a:solidFill>
                <a:latin typeface="Proxima Nova"/>
                <a:ea typeface="Proxima Nova"/>
                <a:cs typeface="Proxima Nova"/>
                <a:sym typeface="Proxima Nova"/>
              </a:rPr>
              <a:t> can use to start to manage their moods, increase relaxation, or get into the zone. The first four sessions introduce a behavior strategy to the staff and allow them to try it out and see if it works for them before setting a practice goal to complete before the next session. </a:t>
            </a:r>
            <a:endParaRPr sz="1700">
              <a:solidFill>
                <a:srgbClr val="434343"/>
              </a:solidFill>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Starling Minds Inc. Template">
  <a:themeElements>
    <a:clrScheme name="Custom 5">
      <a:dk1>
        <a:srgbClr val="000000"/>
      </a:dk1>
      <a:lt1>
        <a:srgbClr val="FFFFFF"/>
      </a:lt1>
      <a:dk2>
        <a:srgbClr val="44546A"/>
      </a:dk2>
      <a:lt2>
        <a:srgbClr val="E7E6E6"/>
      </a:lt2>
      <a:accent1>
        <a:srgbClr val="019AFF"/>
      </a:accent1>
      <a:accent2>
        <a:srgbClr val="F75E5F"/>
      </a:accent2>
      <a:accent3>
        <a:srgbClr val="FEB728"/>
      </a:accent3>
      <a:accent4>
        <a:srgbClr val="26AE60"/>
      </a:accent4>
      <a:accent5>
        <a:srgbClr val="1546FF"/>
      </a:accent5>
      <a:accent6>
        <a:srgbClr val="A044AE"/>
      </a:accent6>
      <a:hlink>
        <a:srgbClr val="1546FF"/>
      </a:hlink>
      <a:folHlink>
        <a:srgbClr val="00C6E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